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6" r:id="rId3"/>
  </p:sldMasterIdLst>
  <p:notesMasterIdLst>
    <p:notesMasterId r:id="rId38"/>
  </p:notesMasterIdLst>
  <p:sldIdLst>
    <p:sldId id="349" r:id="rId4"/>
    <p:sldId id="563" r:id="rId5"/>
    <p:sldId id="615" r:id="rId6"/>
    <p:sldId id="600" r:id="rId7"/>
    <p:sldId id="638" r:id="rId8"/>
    <p:sldId id="603" r:id="rId9"/>
    <p:sldId id="632" r:id="rId10"/>
    <p:sldId id="604" r:id="rId11"/>
    <p:sldId id="605" r:id="rId12"/>
    <p:sldId id="614" r:id="rId13"/>
    <p:sldId id="607" r:id="rId14"/>
    <p:sldId id="608" r:id="rId15"/>
    <p:sldId id="609" r:id="rId16"/>
    <p:sldId id="610" r:id="rId17"/>
    <p:sldId id="611" r:id="rId18"/>
    <p:sldId id="566" r:id="rId19"/>
    <p:sldId id="651" r:id="rId20"/>
    <p:sldId id="617" r:id="rId21"/>
    <p:sldId id="618" r:id="rId22"/>
    <p:sldId id="619" r:id="rId23"/>
    <p:sldId id="570" r:id="rId24"/>
    <p:sldId id="612" r:id="rId25"/>
    <p:sldId id="613" r:id="rId26"/>
    <p:sldId id="571" r:id="rId27"/>
    <p:sldId id="573" r:id="rId28"/>
    <p:sldId id="655" r:id="rId29"/>
    <p:sldId id="620" r:id="rId30"/>
    <p:sldId id="576" r:id="rId31"/>
    <p:sldId id="578" r:id="rId32"/>
    <p:sldId id="616" r:id="rId33"/>
    <p:sldId id="583" r:id="rId34"/>
    <p:sldId id="653" r:id="rId35"/>
    <p:sldId id="654" r:id="rId36"/>
    <p:sldId id="372" r:id="rId3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ladimIR" initials="V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  <a:srgbClr val="FFBDBD"/>
    <a:srgbClr val="FF5D5D"/>
    <a:srgbClr val="FF6600"/>
    <a:srgbClr val="FF8989"/>
    <a:srgbClr val="99FF33"/>
    <a:srgbClr val="66FF33"/>
    <a:srgbClr val="42E652"/>
    <a:srgbClr val="FFCCFF"/>
    <a:srgbClr val="F1B9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3091" autoAdjust="0"/>
  </p:normalViewPr>
  <p:slideViewPr>
    <p:cSldViewPr snapToGrid="0">
      <p:cViewPr varScale="1">
        <p:scale>
          <a:sx n="105" d="100"/>
          <a:sy n="105" d="100"/>
        </p:scale>
        <p:origin x="696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E5EAB-D5AF-4218-BFF3-9E08189BA4D4}" type="datetimeFigureOut">
              <a:rPr lang="ru-RU" smtClean="0"/>
              <a:pPr/>
              <a:t>чт 19.10.23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916AF-4E2C-42BB-BCE4-81C9B9628C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205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916AF-4E2C-42BB-BCE4-81C9B9628CC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739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916AF-4E2C-42BB-BCE4-81C9B9628CC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739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916AF-4E2C-42BB-BCE4-81C9B9628CC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739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916AF-4E2C-42BB-BCE4-81C9B9628CC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739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916AF-4E2C-42BB-BCE4-81C9B9628CC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739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916AF-4E2C-42BB-BCE4-81C9B9628CC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739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A18F39-0858-408C-88DE-E3A828941295}" type="slidenum">
              <a:rPr lang="ru-RU" altLang="ru-RU"/>
              <a:pPr/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4952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E619A-3A32-4724-86BB-5FDD5D549FB4}" type="slidenum">
              <a:rPr lang="ru-RU" smtClean="0">
                <a:solidFill>
                  <a:prstClr val="black"/>
                </a:solidFill>
              </a:rPr>
              <a:pPr/>
              <a:t>33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753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916AF-4E2C-42BB-BCE4-81C9B9628CCD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214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4071-8AA2-4697-8B46-3C63E059238A}" type="datetime1">
              <a:rPr lang="ru-RU" smtClean="0"/>
              <a:pPr/>
              <a:t>чт 19.10.23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1BEC-240C-4385-9E14-2933250C2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157878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B87AD-AC28-44D7-A12C-40B3B914E707}" type="datetime1">
              <a:rPr lang="ru-RU" smtClean="0"/>
              <a:pPr/>
              <a:t>чт 19.10.23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1BEC-240C-4385-9E14-2933250C2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736010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C526-2277-40D9-8C94-921A551D6D70}" type="datetime1">
              <a:rPr lang="ru-RU" smtClean="0"/>
              <a:pPr/>
              <a:t>чт 19.10.23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1BEC-240C-4385-9E14-2933250C2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612651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5D22-B7F0-4902-A734-EA5CD74C18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19.10.23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1BEC-240C-4385-9E14-2933250C2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887363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5D22-B7F0-4902-A734-EA5CD74C18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19.10.23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1BEC-240C-4385-9E14-2933250C2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866500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5D22-B7F0-4902-A734-EA5CD74C18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19.10.23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1BEC-240C-4385-9E14-2933250C2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187511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5D22-B7F0-4902-A734-EA5CD74C18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19.10.23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1BEC-240C-4385-9E14-2933250C2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221038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5D22-B7F0-4902-A734-EA5CD74C18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19.10.23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1BEC-240C-4385-9E14-2933250C2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2854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5D22-B7F0-4902-A734-EA5CD74C18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19.10.23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1BEC-240C-4385-9E14-2933250C2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211522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5D22-B7F0-4902-A734-EA5CD74C18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19.10.23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1BEC-240C-4385-9E14-2933250C2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398637"/>
      </p:ext>
    </p:extLst>
  </p:cSld>
  <p:clrMapOvr>
    <a:masterClrMapping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5D22-B7F0-4902-A734-EA5CD74C18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19.10.23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1BEC-240C-4385-9E14-2933250C2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916432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811A-BF47-471C-968C-65652690DB89}" type="datetime1">
              <a:rPr lang="ru-RU" smtClean="0"/>
              <a:pPr/>
              <a:t>чт 19.10.23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1BEC-240C-4385-9E14-2933250C2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121163"/>
      </p:ext>
    </p:extLst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5D22-B7F0-4902-A734-EA5CD74C18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19.10.23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1BEC-240C-4385-9E14-2933250C2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216748"/>
      </p:ext>
    </p:extLst>
  </p:cSld>
  <p:clrMapOvr>
    <a:masterClrMapping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5D22-B7F0-4902-A734-EA5CD74C18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19.10.23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1BEC-240C-4385-9E14-2933250C2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807869"/>
      </p:ext>
    </p:extLst>
  </p:cSld>
  <p:clrMapOvr>
    <a:masterClrMapping/>
  </p:clrMapOvr>
  <p:transition spd="med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5D22-B7F0-4902-A734-EA5CD74C18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19.10.23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1BEC-240C-4385-9E14-2933250C2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906515"/>
      </p:ext>
    </p:extLst>
  </p:cSld>
  <p:clrMapOvr>
    <a:masterClrMapping/>
  </p:clrMapOvr>
  <p:transition spd="med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A2B8-CF6D-4F6E-9FA4-6E81AC11B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19.10.23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DE73-4AFC-4BA6-9E10-98417885A2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1966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A2B8-CF6D-4F6E-9FA4-6E81AC11B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19.10.23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DE73-4AFC-4BA6-9E10-98417885A2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5175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A2B8-CF6D-4F6E-9FA4-6E81AC11B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19.10.23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DE73-4AFC-4BA6-9E10-98417885A2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5724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A2B8-CF6D-4F6E-9FA4-6E81AC11B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19.10.23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DE73-4AFC-4BA6-9E10-98417885A2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3502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A2B8-CF6D-4F6E-9FA4-6E81AC11B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19.10.23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DE73-4AFC-4BA6-9E10-98417885A2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4263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A2B8-CF6D-4F6E-9FA4-6E81AC11B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19.10.23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DE73-4AFC-4BA6-9E10-98417885A2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9087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A2B8-CF6D-4F6E-9FA4-6E81AC11B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19.10.23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DE73-4AFC-4BA6-9E10-98417885A2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116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DD73B-F8E6-4CA7-96C1-4C6BC34A241F}" type="datetime1">
              <a:rPr lang="ru-RU" smtClean="0"/>
              <a:pPr/>
              <a:t>чт 19.10.23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1BEC-240C-4385-9E14-2933250C2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086986"/>
      </p:ext>
    </p:extLst>
  </p:cSld>
  <p:clrMapOvr>
    <a:masterClrMapping/>
  </p:clrMapOvr>
  <p:transition spd="med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A2B8-CF6D-4F6E-9FA4-6E81AC11B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19.10.23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DE73-4AFC-4BA6-9E10-98417885A2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9753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A2B8-CF6D-4F6E-9FA4-6E81AC11B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19.10.23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DE73-4AFC-4BA6-9E10-98417885A2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551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A2B8-CF6D-4F6E-9FA4-6E81AC11B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19.10.23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DE73-4AFC-4BA6-9E10-98417885A2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9089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A2B8-CF6D-4F6E-9FA4-6E81AC11B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19.10.23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DE73-4AFC-4BA6-9E10-98417885A2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115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FC-AA07-4730-9AA0-499D1F5CA310}" type="datetime1">
              <a:rPr lang="ru-RU" smtClean="0"/>
              <a:pPr/>
              <a:t>чт 19.10.23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1BEC-240C-4385-9E14-2933250C2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318935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22D8-E911-47A3-A1B8-7D3471BCD21E}" type="datetime1">
              <a:rPr lang="ru-RU" smtClean="0"/>
              <a:pPr/>
              <a:t>чт 19.10.23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1BEC-240C-4385-9E14-2933250C2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842807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55780-AF76-4DB2-9375-F0D656F92FE5}" type="datetime1">
              <a:rPr lang="ru-RU" smtClean="0"/>
              <a:pPr/>
              <a:t>чт 19.10.23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1BEC-240C-4385-9E14-2933250C2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276866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4EEFA-C9DD-45C2-A310-165B7AA1736D}" type="datetime1">
              <a:rPr lang="ru-RU" smtClean="0"/>
              <a:pPr/>
              <a:t>чт 19.10.23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1BEC-240C-4385-9E14-2933250C2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623339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7E4D5-2AA0-4662-9BB7-23EA60D23CB4}" type="datetime1">
              <a:rPr lang="ru-RU" smtClean="0"/>
              <a:pPr/>
              <a:t>чт 19.10.23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1BEC-240C-4385-9E14-2933250C2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154766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2B79C-EE21-45D7-8ECA-8F1C22DA3D17}" type="datetime1">
              <a:rPr lang="ru-RU" smtClean="0"/>
              <a:pPr/>
              <a:t>чт 19.10.23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1BEC-240C-4385-9E14-2933250C2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538997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DDF28-C1A0-46F6-97FF-BC10947F8877}" type="datetime1">
              <a:rPr lang="ru-RU" smtClean="0"/>
              <a:pPr/>
              <a:t>чт 19.10.23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C1BEC-240C-4385-9E14-2933250C2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02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25D22-B7F0-4902-A734-EA5CD74C18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19.10.23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C1BEC-240C-4385-9E14-2933250C2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06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5A2B8-CF6D-4F6E-9FA4-6E81AC11B9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19.10.23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DDE73-4AFC-4BA6-9E10-98417885A2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686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2.png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eliro.ru/attestacziya-pedagogicheskix-rabotnikov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hyperlink" Target="https://www.gosuslugi.ru/help/faq/education_certification/101997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beliro.ru/attestacziya-pedagogicheskix-rabotnikov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hyperlink" Target="https://www.gosuslugi.ru/help/faq/education_certification/10199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suslugi.ru/help/faq/education_certification/101997" TargetMode="External"/><Relationship Id="rId2" Type="http://schemas.openxmlformats.org/officeDocument/2006/relationships/hyperlink" Target="https://beliro.ru/attestacziya-pedagogicheskix-rabotnikov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0">
            <a:extLst>
              <a:ext uri="{FF2B5EF4-FFF2-40B4-BE49-F238E27FC236}">
                <a16:creationId xmlns="" xmlns:a16="http://schemas.microsoft.com/office/drawing/2014/main" id="{C1EA66D3-AFC3-4730-84C8-9FA06374C3EE}"/>
              </a:ext>
            </a:extLst>
          </p:cNvPr>
          <p:cNvGrpSpPr/>
          <p:nvPr/>
        </p:nvGrpSpPr>
        <p:grpSpPr>
          <a:xfrm>
            <a:off x="0" y="4185967"/>
            <a:ext cx="12192000" cy="2672033"/>
            <a:chOff x="-4761" y="4386262"/>
            <a:chExt cx="12196761" cy="2468457"/>
          </a:xfrm>
        </p:grpSpPr>
        <p:sp>
          <p:nvSpPr>
            <p:cNvPr id="12" name="Диагональная полоса 2">
              <a:extLst>
                <a:ext uri="{FF2B5EF4-FFF2-40B4-BE49-F238E27FC236}">
                  <a16:creationId xmlns="" xmlns:a16="http://schemas.microsoft.com/office/drawing/2014/main" id="{1EC5F989-E72E-4EC5-A894-C902EC22466C}"/>
                </a:ext>
              </a:extLst>
            </p:cNvPr>
            <p:cNvSpPr/>
            <p:nvPr/>
          </p:nvSpPr>
          <p:spPr>
            <a:xfrm>
              <a:off x="7854" y="4386262"/>
              <a:ext cx="12184145" cy="1750135"/>
            </a:xfrm>
            <a:custGeom>
              <a:avLst/>
              <a:gdLst>
                <a:gd name="connsiteX0" fmla="*/ 0 w 11256493"/>
                <a:gd name="connsiteY0" fmla="*/ 886577 h 1773154"/>
                <a:gd name="connsiteX1" fmla="*/ 5628247 w 11256493"/>
                <a:gd name="connsiteY1" fmla="*/ 0 h 1773154"/>
                <a:gd name="connsiteX2" fmla="*/ 11256493 w 11256493"/>
                <a:gd name="connsiteY2" fmla="*/ 0 h 1773154"/>
                <a:gd name="connsiteX3" fmla="*/ 0 w 11256493"/>
                <a:gd name="connsiteY3" fmla="*/ 1773154 h 1773154"/>
                <a:gd name="connsiteX4" fmla="*/ 0 w 11256493"/>
                <a:gd name="connsiteY4" fmla="*/ 886577 h 1773154"/>
                <a:gd name="connsiteX0" fmla="*/ 0 w 11275543"/>
                <a:gd name="connsiteY0" fmla="*/ 1110414 h 1996991"/>
                <a:gd name="connsiteX1" fmla="*/ 5628247 w 11275543"/>
                <a:gd name="connsiteY1" fmla="*/ 223837 h 1996991"/>
                <a:gd name="connsiteX2" fmla="*/ 11275543 w 11275543"/>
                <a:gd name="connsiteY2" fmla="*/ 0 h 1996991"/>
                <a:gd name="connsiteX3" fmla="*/ 0 w 11275543"/>
                <a:gd name="connsiteY3" fmla="*/ 1996991 h 1996991"/>
                <a:gd name="connsiteX4" fmla="*/ 0 w 11275543"/>
                <a:gd name="connsiteY4" fmla="*/ 1110414 h 1996991"/>
                <a:gd name="connsiteX0" fmla="*/ 0 w 11275543"/>
                <a:gd name="connsiteY0" fmla="*/ 1158039 h 2044616"/>
                <a:gd name="connsiteX1" fmla="*/ 11252759 w 11275543"/>
                <a:gd name="connsiteY1" fmla="*/ 0 h 2044616"/>
                <a:gd name="connsiteX2" fmla="*/ 11275543 w 11275543"/>
                <a:gd name="connsiteY2" fmla="*/ 47625 h 2044616"/>
                <a:gd name="connsiteX3" fmla="*/ 0 w 11275543"/>
                <a:gd name="connsiteY3" fmla="*/ 2044616 h 2044616"/>
                <a:gd name="connsiteX4" fmla="*/ 0 w 11275543"/>
                <a:gd name="connsiteY4" fmla="*/ 1158039 h 2044616"/>
                <a:gd name="connsiteX0" fmla="*/ 952500 w 12228043"/>
                <a:gd name="connsiteY0" fmla="*/ 1158039 h 1733466"/>
                <a:gd name="connsiteX1" fmla="*/ 12205259 w 12228043"/>
                <a:gd name="connsiteY1" fmla="*/ 0 h 1733466"/>
                <a:gd name="connsiteX2" fmla="*/ 12228043 w 12228043"/>
                <a:gd name="connsiteY2" fmla="*/ 47625 h 1733466"/>
                <a:gd name="connsiteX3" fmla="*/ 0 w 12228043"/>
                <a:gd name="connsiteY3" fmla="*/ 1733466 h 1733466"/>
                <a:gd name="connsiteX4" fmla="*/ 952500 w 12228043"/>
                <a:gd name="connsiteY4" fmla="*/ 1158039 h 1733466"/>
                <a:gd name="connsiteX0" fmla="*/ 0 w 12228043"/>
                <a:gd name="connsiteY0" fmla="*/ 1278689 h 1733466"/>
                <a:gd name="connsiteX1" fmla="*/ 12205259 w 12228043"/>
                <a:gd name="connsiteY1" fmla="*/ 0 h 1733466"/>
                <a:gd name="connsiteX2" fmla="*/ 12228043 w 12228043"/>
                <a:gd name="connsiteY2" fmla="*/ 47625 h 1733466"/>
                <a:gd name="connsiteX3" fmla="*/ 0 w 12228043"/>
                <a:gd name="connsiteY3" fmla="*/ 1733466 h 1733466"/>
                <a:gd name="connsiteX4" fmla="*/ 0 w 12228043"/>
                <a:gd name="connsiteY4" fmla="*/ 1278689 h 1733466"/>
                <a:gd name="connsiteX0" fmla="*/ 0 w 12272493"/>
                <a:gd name="connsiteY0" fmla="*/ 1278689 h 1733466"/>
                <a:gd name="connsiteX1" fmla="*/ 12205259 w 12272493"/>
                <a:gd name="connsiteY1" fmla="*/ 0 h 1733466"/>
                <a:gd name="connsiteX2" fmla="*/ 12272493 w 12272493"/>
                <a:gd name="connsiteY2" fmla="*/ 117475 h 1733466"/>
                <a:gd name="connsiteX3" fmla="*/ 0 w 12272493"/>
                <a:gd name="connsiteY3" fmla="*/ 1733466 h 1733466"/>
                <a:gd name="connsiteX4" fmla="*/ 0 w 12272493"/>
                <a:gd name="connsiteY4" fmla="*/ 1278689 h 1733466"/>
                <a:gd name="connsiteX0" fmla="*/ 0 w 12272493"/>
                <a:gd name="connsiteY0" fmla="*/ 1278689 h 1733466"/>
                <a:gd name="connsiteX1" fmla="*/ 12205259 w 12272493"/>
                <a:gd name="connsiteY1" fmla="*/ 0 h 1733466"/>
                <a:gd name="connsiteX2" fmla="*/ 12272493 w 12272493"/>
                <a:gd name="connsiteY2" fmla="*/ 117475 h 1733466"/>
                <a:gd name="connsiteX3" fmla="*/ 0 w 12272493"/>
                <a:gd name="connsiteY3" fmla="*/ 1733466 h 1733466"/>
                <a:gd name="connsiteX4" fmla="*/ 0 w 12272493"/>
                <a:gd name="connsiteY4" fmla="*/ 1278689 h 1733466"/>
                <a:gd name="connsiteX0" fmla="*/ 0 w 12253443"/>
                <a:gd name="connsiteY0" fmla="*/ 1278689 h 1733466"/>
                <a:gd name="connsiteX1" fmla="*/ 12205259 w 12253443"/>
                <a:gd name="connsiteY1" fmla="*/ 0 h 1733466"/>
                <a:gd name="connsiteX2" fmla="*/ 12253443 w 12253443"/>
                <a:gd name="connsiteY2" fmla="*/ 66675 h 1733466"/>
                <a:gd name="connsiteX3" fmla="*/ 0 w 12253443"/>
                <a:gd name="connsiteY3" fmla="*/ 1733466 h 1733466"/>
                <a:gd name="connsiteX4" fmla="*/ 0 w 12253443"/>
                <a:gd name="connsiteY4" fmla="*/ 1278689 h 1733466"/>
                <a:gd name="connsiteX0" fmla="*/ 0 w 12253443"/>
                <a:gd name="connsiteY0" fmla="*/ 1297739 h 1752516"/>
                <a:gd name="connsiteX1" fmla="*/ 12205259 w 12253443"/>
                <a:gd name="connsiteY1" fmla="*/ 0 h 1752516"/>
                <a:gd name="connsiteX2" fmla="*/ 12253443 w 12253443"/>
                <a:gd name="connsiteY2" fmla="*/ 85725 h 1752516"/>
                <a:gd name="connsiteX3" fmla="*/ 0 w 12253443"/>
                <a:gd name="connsiteY3" fmla="*/ 1752516 h 1752516"/>
                <a:gd name="connsiteX4" fmla="*/ 0 w 12253443"/>
                <a:gd name="connsiteY4" fmla="*/ 1297739 h 1752516"/>
                <a:gd name="connsiteX0" fmla="*/ 0 w 12215343"/>
                <a:gd name="connsiteY0" fmla="*/ 1297739 h 1752516"/>
                <a:gd name="connsiteX1" fmla="*/ 12205259 w 12215343"/>
                <a:gd name="connsiteY1" fmla="*/ 0 h 1752516"/>
                <a:gd name="connsiteX2" fmla="*/ 12215343 w 12215343"/>
                <a:gd name="connsiteY2" fmla="*/ 60325 h 1752516"/>
                <a:gd name="connsiteX3" fmla="*/ 0 w 12215343"/>
                <a:gd name="connsiteY3" fmla="*/ 1752516 h 1752516"/>
                <a:gd name="connsiteX4" fmla="*/ 0 w 12215343"/>
                <a:gd name="connsiteY4" fmla="*/ 1297739 h 1752516"/>
                <a:gd name="connsiteX0" fmla="*/ 0 w 12205259"/>
                <a:gd name="connsiteY0" fmla="*/ 1297739 h 1752516"/>
                <a:gd name="connsiteX1" fmla="*/ 12205259 w 12205259"/>
                <a:gd name="connsiteY1" fmla="*/ 0 h 1752516"/>
                <a:gd name="connsiteX2" fmla="*/ 12196293 w 12205259"/>
                <a:gd name="connsiteY2" fmla="*/ 62706 h 1752516"/>
                <a:gd name="connsiteX3" fmla="*/ 0 w 12205259"/>
                <a:gd name="connsiteY3" fmla="*/ 1752516 h 1752516"/>
                <a:gd name="connsiteX4" fmla="*/ 0 w 12205259"/>
                <a:gd name="connsiteY4" fmla="*/ 1297739 h 1752516"/>
                <a:gd name="connsiteX0" fmla="*/ 0 w 12200497"/>
                <a:gd name="connsiteY0" fmla="*/ 1295358 h 1750135"/>
                <a:gd name="connsiteX1" fmla="*/ 12200497 w 12200497"/>
                <a:gd name="connsiteY1" fmla="*/ 0 h 1750135"/>
                <a:gd name="connsiteX2" fmla="*/ 12196293 w 12200497"/>
                <a:gd name="connsiteY2" fmla="*/ 60325 h 1750135"/>
                <a:gd name="connsiteX3" fmla="*/ 0 w 12200497"/>
                <a:gd name="connsiteY3" fmla="*/ 1750135 h 1750135"/>
                <a:gd name="connsiteX4" fmla="*/ 0 w 12200497"/>
                <a:gd name="connsiteY4" fmla="*/ 1295358 h 1750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0497" h="1750135">
                  <a:moveTo>
                    <a:pt x="0" y="1295358"/>
                  </a:moveTo>
                  <a:lnTo>
                    <a:pt x="12200497" y="0"/>
                  </a:lnTo>
                  <a:lnTo>
                    <a:pt x="12196293" y="60325"/>
                  </a:lnTo>
                  <a:lnTo>
                    <a:pt x="0" y="1750135"/>
                  </a:lnTo>
                  <a:lnTo>
                    <a:pt x="0" y="1295358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Группа 14">
              <a:extLst>
                <a:ext uri="{FF2B5EF4-FFF2-40B4-BE49-F238E27FC236}">
                  <a16:creationId xmlns="" xmlns:a16="http://schemas.microsoft.com/office/drawing/2014/main" id="{D94D3109-5CAA-4E3B-884E-EA02EE9FC8D1}"/>
                </a:ext>
              </a:extLst>
            </p:cNvPr>
            <p:cNvGrpSpPr/>
            <p:nvPr/>
          </p:nvGrpSpPr>
          <p:grpSpPr>
            <a:xfrm>
              <a:off x="-4761" y="4448485"/>
              <a:ext cx="12196761" cy="2406234"/>
              <a:chOff x="-4761" y="4448485"/>
              <a:chExt cx="12196761" cy="2406234"/>
            </a:xfrm>
          </p:grpSpPr>
          <p:sp>
            <p:nvSpPr>
              <p:cNvPr id="16" name="Прямоугольник: усеченные противолежащие углы 3">
                <a:extLst>
                  <a:ext uri="{FF2B5EF4-FFF2-40B4-BE49-F238E27FC236}">
                    <a16:creationId xmlns="" xmlns:a16="http://schemas.microsoft.com/office/drawing/2014/main" id="{99330856-B9EF-4371-8D7C-7AC62005E0F8}"/>
                  </a:ext>
                </a:extLst>
              </p:cNvPr>
              <p:cNvSpPr/>
              <p:nvPr/>
            </p:nvSpPr>
            <p:spPr>
              <a:xfrm>
                <a:off x="-4761" y="4507082"/>
                <a:ext cx="12196760" cy="2347637"/>
              </a:xfrm>
              <a:custGeom>
                <a:avLst/>
                <a:gdLst>
                  <a:gd name="connsiteX0" fmla="*/ 0 w 1774031"/>
                  <a:gd name="connsiteY0" fmla="*/ 0 h 491161"/>
                  <a:gd name="connsiteX1" fmla="*/ 1692169 w 1774031"/>
                  <a:gd name="connsiteY1" fmla="*/ 0 h 491161"/>
                  <a:gd name="connsiteX2" fmla="*/ 1774031 w 1774031"/>
                  <a:gd name="connsiteY2" fmla="*/ 81862 h 491161"/>
                  <a:gd name="connsiteX3" fmla="*/ 1774031 w 1774031"/>
                  <a:gd name="connsiteY3" fmla="*/ 491161 h 491161"/>
                  <a:gd name="connsiteX4" fmla="*/ 1774031 w 1774031"/>
                  <a:gd name="connsiteY4" fmla="*/ 491161 h 491161"/>
                  <a:gd name="connsiteX5" fmla="*/ 81862 w 1774031"/>
                  <a:gd name="connsiteY5" fmla="*/ 491161 h 491161"/>
                  <a:gd name="connsiteX6" fmla="*/ 0 w 1774031"/>
                  <a:gd name="connsiteY6" fmla="*/ 409299 h 491161"/>
                  <a:gd name="connsiteX7" fmla="*/ 0 w 1774031"/>
                  <a:gd name="connsiteY7" fmla="*/ 0 h 491161"/>
                  <a:gd name="connsiteX0" fmla="*/ 864394 w 2638425"/>
                  <a:gd name="connsiteY0" fmla="*/ 0 h 556936"/>
                  <a:gd name="connsiteX1" fmla="*/ 2556563 w 2638425"/>
                  <a:gd name="connsiteY1" fmla="*/ 0 h 556936"/>
                  <a:gd name="connsiteX2" fmla="*/ 2638425 w 2638425"/>
                  <a:gd name="connsiteY2" fmla="*/ 81862 h 556936"/>
                  <a:gd name="connsiteX3" fmla="*/ 2638425 w 2638425"/>
                  <a:gd name="connsiteY3" fmla="*/ 491161 h 556936"/>
                  <a:gd name="connsiteX4" fmla="*/ 2638425 w 2638425"/>
                  <a:gd name="connsiteY4" fmla="*/ 491161 h 556936"/>
                  <a:gd name="connsiteX5" fmla="*/ 946256 w 2638425"/>
                  <a:gd name="connsiteY5" fmla="*/ 491161 h 556936"/>
                  <a:gd name="connsiteX6" fmla="*/ 0 w 2638425"/>
                  <a:gd name="connsiteY6" fmla="*/ 556936 h 556936"/>
                  <a:gd name="connsiteX7" fmla="*/ 864394 w 2638425"/>
                  <a:gd name="connsiteY7" fmla="*/ 0 h 556936"/>
                  <a:gd name="connsiteX0" fmla="*/ 0 w 2655093"/>
                  <a:gd name="connsiteY0" fmla="*/ 369094 h 556936"/>
                  <a:gd name="connsiteX1" fmla="*/ 2573231 w 2655093"/>
                  <a:gd name="connsiteY1" fmla="*/ 0 h 556936"/>
                  <a:gd name="connsiteX2" fmla="*/ 2655093 w 2655093"/>
                  <a:gd name="connsiteY2" fmla="*/ 81862 h 556936"/>
                  <a:gd name="connsiteX3" fmla="*/ 2655093 w 2655093"/>
                  <a:gd name="connsiteY3" fmla="*/ 491161 h 556936"/>
                  <a:gd name="connsiteX4" fmla="*/ 2655093 w 2655093"/>
                  <a:gd name="connsiteY4" fmla="*/ 491161 h 556936"/>
                  <a:gd name="connsiteX5" fmla="*/ 962924 w 2655093"/>
                  <a:gd name="connsiteY5" fmla="*/ 491161 h 556936"/>
                  <a:gd name="connsiteX6" fmla="*/ 16668 w 2655093"/>
                  <a:gd name="connsiteY6" fmla="*/ 556936 h 556936"/>
                  <a:gd name="connsiteX7" fmla="*/ 0 w 2655093"/>
                  <a:gd name="connsiteY7" fmla="*/ 369094 h 556936"/>
                  <a:gd name="connsiteX0" fmla="*/ 0 w 2655093"/>
                  <a:gd name="connsiteY0" fmla="*/ 369094 h 566461"/>
                  <a:gd name="connsiteX1" fmla="*/ 2573231 w 2655093"/>
                  <a:gd name="connsiteY1" fmla="*/ 0 h 566461"/>
                  <a:gd name="connsiteX2" fmla="*/ 2655093 w 2655093"/>
                  <a:gd name="connsiteY2" fmla="*/ 81862 h 566461"/>
                  <a:gd name="connsiteX3" fmla="*/ 2655093 w 2655093"/>
                  <a:gd name="connsiteY3" fmla="*/ 491161 h 566461"/>
                  <a:gd name="connsiteX4" fmla="*/ 2655093 w 2655093"/>
                  <a:gd name="connsiteY4" fmla="*/ 491161 h 566461"/>
                  <a:gd name="connsiteX5" fmla="*/ 962924 w 2655093"/>
                  <a:gd name="connsiteY5" fmla="*/ 491161 h 566461"/>
                  <a:gd name="connsiteX6" fmla="*/ 7142 w 2655093"/>
                  <a:gd name="connsiteY6" fmla="*/ 566461 h 566461"/>
                  <a:gd name="connsiteX7" fmla="*/ 0 w 2655093"/>
                  <a:gd name="connsiteY7" fmla="*/ 369094 h 566461"/>
                  <a:gd name="connsiteX0" fmla="*/ 0 w 5790299"/>
                  <a:gd name="connsiteY0" fmla="*/ 1012032 h 1209399"/>
                  <a:gd name="connsiteX1" fmla="*/ 5790299 w 5790299"/>
                  <a:gd name="connsiteY1" fmla="*/ 0 h 1209399"/>
                  <a:gd name="connsiteX2" fmla="*/ 2655093 w 5790299"/>
                  <a:gd name="connsiteY2" fmla="*/ 724800 h 1209399"/>
                  <a:gd name="connsiteX3" fmla="*/ 2655093 w 5790299"/>
                  <a:gd name="connsiteY3" fmla="*/ 1134099 h 1209399"/>
                  <a:gd name="connsiteX4" fmla="*/ 2655093 w 5790299"/>
                  <a:gd name="connsiteY4" fmla="*/ 1134099 h 1209399"/>
                  <a:gd name="connsiteX5" fmla="*/ 962924 w 5790299"/>
                  <a:gd name="connsiteY5" fmla="*/ 1134099 h 1209399"/>
                  <a:gd name="connsiteX6" fmla="*/ 7142 w 5790299"/>
                  <a:gd name="connsiteY6" fmla="*/ 1209399 h 1209399"/>
                  <a:gd name="connsiteX7" fmla="*/ 0 w 5790299"/>
                  <a:gd name="connsiteY7" fmla="*/ 1012032 h 1209399"/>
                  <a:gd name="connsiteX0" fmla="*/ 0 w 5881687"/>
                  <a:gd name="connsiteY0" fmla="*/ 1012032 h 1209399"/>
                  <a:gd name="connsiteX1" fmla="*/ 5790299 w 5881687"/>
                  <a:gd name="connsiteY1" fmla="*/ 0 h 1209399"/>
                  <a:gd name="connsiteX2" fmla="*/ 5881687 w 5881687"/>
                  <a:gd name="connsiteY2" fmla="*/ 48525 h 1209399"/>
                  <a:gd name="connsiteX3" fmla="*/ 2655093 w 5881687"/>
                  <a:gd name="connsiteY3" fmla="*/ 1134099 h 1209399"/>
                  <a:gd name="connsiteX4" fmla="*/ 2655093 w 5881687"/>
                  <a:gd name="connsiteY4" fmla="*/ 1134099 h 1209399"/>
                  <a:gd name="connsiteX5" fmla="*/ 962924 w 5881687"/>
                  <a:gd name="connsiteY5" fmla="*/ 1134099 h 1209399"/>
                  <a:gd name="connsiteX6" fmla="*/ 7142 w 5881687"/>
                  <a:gd name="connsiteY6" fmla="*/ 1209399 h 1209399"/>
                  <a:gd name="connsiteX7" fmla="*/ 0 w 5881687"/>
                  <a:gd name="connsiteY7" fmla="*/ 1012032 h 1209399"/>
                  <a:gd name="connsiteX0" fmla="*/ 0 w 5881687"/>
                  <a:gd name="connsiteY0" fmla="*/ 1012032 h 1209399"/>
                  <a:gd name="connsiteX1" fmla="*/ 5790299 w 5881687"/>
                  <a:gd name="connsiteY1" fmla="*/ 0 h 1209399"/>
                  <a:gd name="connsiteX2" fmla="*/ 5881687 w 5881687"/>
                  <a:gd name="connsiteY2" fmla="*/ 48525 h 1209399"/>
                  <a:gd name="connsiteX3" fmla="*/ 2655093 w 5881687"/>
                  <a:gd name="connsiteY3" fmla="*/ 1134099 h 1209399"/>
                  <a:gd name="connsiteX4" fmla="*/ 2655093 w 5881687"/>
                  <a:gd name="connsiteY4" fmla="*/ 1134099 h 1209399"/>
                  <a:gd name="connsiteX5" fmla="*/ 970068 w 5881687"/>
                  <a:gd name="connsiteY5" fmla="*/ 1200774 h 1209399"/>
                  <a:gd name="connsiteX6" fmla="*/ 7142 w 5881687"/>
                  <a:gd name="connsiteY6" fmla="*/ 1209399 h 1209399"/>
                  <a:gd name="connsiteX7" fmla="*/ 0 w 5881687"/>
                  <a:gd name="connsiteY7" fmla="*/ 1012032 h 1209399"/>
                  <a:gd name="connsiteX0" fmla="*/ 0 w 5881687"/>
                  <a:gd name="connsiteY0" fmla="*/ 1012032 h 1209399"/>
                  <a:gd name="connsiteX1" fmla="*/ 5790299 w 5881687"/>
                  <a:gd name="connsiteY1" fmla="*/ 0 h 1209399"/>
                  <a:gd name="connsiteX2" fmla="*/ 5881687 w 5881687"/>
                  <a:gd name="connsiteY2" fmla="*/ 48525 h 1209399"/>
                  <a:gd name="connsiteX3" fmla="*/ 2655093 w 5881687"/>
                  <a:gd name="connsiteY3" fmla="*/ 1134099 h 1209399"/>
                  <a:gd name="connsiteX4" fmla="*/ 2188368 w 5881687"/>
                  <a:gd name="connsiteY4" fmla="*/ 1203155 h 1209399"/>
                  <a:gd name="connsiteX5" fmla="*/ 970068 w 5881687"/>
                  <a:gd name="connsiteY5" fmla="*/ 1200774 h 1209399"/>
                  <a:gd name="connsiteX6" fmla="*/ 7142 w 5881687"/>
                  <a:gd name="connsiteY6" fmla="*/ 1209399 h 1209399"/>
                  <a:gd name="connsiteX7" fmla="*/ 0 w 5881687"/>
                  <a:gd name="connsiteY7" fmla="*/ 1012032 h 1209399"/>
                  <a:gd name="connsiteX0" fmla="*/ 0 w 5881687"/>
                  <a:gd name="connsiteY0" fmla="*/ 1012032 h 1209399"/>
                  <a:gd name="connsiteX1" fmla="*/ 5790299 w 5881687"/>
                  <a:gd name="connsiteY1" fmla="*/ 0 h 1209399"/>
                  <a:gd name="connsiteX2" fmla="*/ 5881687 w 5881687"/>
                  <a:gd name="connsiteY2" fmla="*/ 48525 h 1209399"/>
                  <a:gd name="connsiteX3" fmla="*/ 2640806 w 5881687"/>
                  <a:gd name="connsiteY3" fmla="*/ 1126955 h 1209399"/>
                  <a:gd name="connsiteX4" fmla="*/ 2188368 w 5881687"/>
                  <a:gd name="connsiteY4" fmla="*/ 1203155 h 1209399"/>
                  <a:gd name="connsiteX5" fmla="*/ 970068 w 5881687"/>
                  <a:gd name="connsiteY5" fmla="*/ 1200774 h 1209399"/>
                  <a:gd name="connsiteX6" fmla="*/ 7142 w 5881687"/>
                  <a:gd name="connsiteY6" fmla="*/ 1209399 h 1209399"/>
                  <a:gd name="connsiteX7" fmla="*/ 0 w 5881687"/>
                  <a:gd name="connsiteY7" fmla="*/ 1012032 h 1209399"/>
                  <a:gd name="connsiteX0" fmla="*/ 0 w 5881687"/>
                  <a:gd name="connsiteY0" fmla="*/ 1012032 h 1209399"/>
                  <a:gd name="connsiteX1" fmla="*/ 5790299 w 5881687"/>
                  <a:gd name="connsiteY1" fmla="*/ 0 h 1209399"/>
                  <a:gd name="connsiteX2" fmla="*/ 5881687 w 5881687"/>
                  <a:gd name="connsiteY2" fmla="*/ 48525 h 1209399"/>
                  <a:gd name="connsiteX3" fmla="*/ 2626518 w 5881687"/>
                  <a:gd name="connsiteY3" fmla="*/ 1103142 h 1209399"/>
                  <a:gd name="connsiteX4" fmla="*/ 2188368 w 5881687"/>
                  <a:gd name="connsiteY4" fmla="*/ 1203155 h 1209399"/>
                  <a:gd name="connsiteX5" fmla="*/ 970068 w 5881687"/>
                  <a:gd name="connsiteY5" fmla="*/ 1200774 h 1209399"/>
                  <a:gd name="connsiteX6" fmla="*/ 7142 w 5881687"/>
                  <a:gd name="connsiteY6" fmla="*/ 1209399 h 1209399"/>
                  <a:gd name="connsiteX7" fmla="*/ 0 w 5881687"/>
                  <a:gd name="connsiteY7" fmla="*/ 1012032 h 1209399"/>
                  <a:gd name="connsiteX0" fmla="*/ 0 w 7997718"/>
                  <a:gd name="connsiteY0" fmla="*/ 1404938 h 1602305"/>
                  <a:gd name="connsiteX1" fmla="*/ 7997718 w 7997718"/>
                  <a:gd name="connsiteY1" fmla="*/ 0 h 1602305"/>
                  <a:gd name="connsiteX2" fmla="*/ 5881687 w 7997718"/>
                  <a:gd name="connsiteY2" fmla="*/ 441431 h 1602305"/>
                  <a:gd name="connsiteX3" fmla="*/ 2626518 w 7997718"/>
                  <a:gd name="connsiteY3" fmla="*/ 1496048 h 1602305"/>
                  <a:gd name="connsiteX4" fmla="*/ 2188368 w 7997718"/>
                  <a:gd name="connsiteY4" fmla="*/ 1596061 h 1602305"/>
                  <a:gd name="connsiteX5" fmla="*/ 970068 w 7997718"/>
                  <a:gd name="connsiteY5" fmla="*/ 1593680 h 1602305"/>
                  <a:gd name="connsiteX6" fmla="*/ 7142 w 7997718"/>
                  <a:gd name="connsiteY6" fmla="*/ 1602305 h 1602305"/>
                  <a:gd name="connsiteX7" fmla="*/ 0 w 7997718"/>
                  <a:gd name="connsiteY7" fmla="*/ 1404938 h 1602305"/>
                  <a:gd name="connsiteX0" fmla="*/ 0 w 8112918"/>
                  <a:gd name="connsiteY0" fmla="*/ 1404938 h 1602305"/>
                  <a:gd name="connsiteX1" fmla="*/ 7997718 w 8112918"/>
                  <a:gd name="connsiteY1" fmla="*/ 0 h 1602305"/>
                  <a:gd name="connsiteX2" fmla="*/ 8112918 w 8112918"/>
                  <a:gd name="connsiteY2" fmla="*/ 136631 h 1602305"/>
                  <a:gd name="connsiteX3" fmla="*/ 2626518 w 8112918"/>
                  <a:gd name="connsiteY3" fmla="*/ 1496048 h 1602305"/>
                  <a:gd name="connsiteX4" fmla="*/ 2188368 w 8112918"/>
                  <a:gd name="connsiteY4" fmla="*/ 1596061 h 1602305"/>
                  <a:gd name="connsiteX5" fmla="*/ 970068 w 8112918"/>
                  <a:gd name="connsiteY5" fmla="*/ 1593680 h 1602305"/>
                  <a:gd name="connsiteX6" fmla="*/ 7142 w 8112918"/>
                  <a:gd name="connsiteY6" fmla="*/ 1602305 h 1602305"/>
                  <a:gd name="connsiteX7" fmla="*/ 0 w 8112918"/>
                  <a:gd name="connsiteY7" fmla="*/ 1404938 h 1602305"/>
                  <a:gd name="connsiteX0" fmla="*/ 0 w 9572624"/>
                  <a:gd name="connsiteY0" fmla="*/ 1485001 h 1682368"/>
                  <a:gd name="connsiteX1" fmla="*/ 7997718 w 9572624"/>
                  <a:gd name="connsiteY1" fmla="*/ 80063 h 1682368"/>
                  <a:gd name="connsiteX2" fmla="*/ 9572624 w 9572624"/>
                  <a:gd name="connsiteY2" fmla="*/ 0 h 1682368"/>
                  <a:gd name="connsiteX3" fmla="*/ 2626518 w 9572624"/>
                  <a:gd name="connsiteY3" fmla="*/ 1576111 h 1682368"/>
                  <a:gd name="connsiteX4" fmla="*/ 2188368 w 9572624"/>
                  <a:gd name="connsiteY4" fmla="*/ 1676124 h 1682368"/>
                  <a:gd name="connsiteX5" fmla="*/ 970068 w 9572624"/>
                  <a:gd name="connsiteY5" fmla="*/ 1673743 h 1682368"/>
                  <a:gd name="connsiteX6" fmla="*/ 7142 w 9572624"/>
                  <a:gd name="connsiteY6" fmla="*/ 1682368 h 1682368"/>
                  <a:gd name="connsiteX7" fmla="*/ 0 w 9572624"/>
                  <a:gd name="connsiteY7" fmla="*/ 1485001 h 1682368"/>
                  <a:gd name="connsiteX0" fmla="*/ 0 w 9572624"/>
                  <a:gd name="connsiteY0" fmla="*/ 1652588 h 1849955"/>
                  <a:gd name="connsiteX1" fmla="*/ 9412181 w 9572624"/>
                  <a:gd name="connsiteY1" fmla="*/ 0 h 1849955"/>
                  <a:gd name="connsiteX2" fmla="*/ 9572624 w 9572624"/>
                  <a:gd name="connsiteY2" fmla="*/ 167587 h 1849955"/>
                  <a:gd name="connsiteX3" fmla="*/ 2626518 w 9572624"/>
                  <a:gd name="connsiteY3" fmla="*/ 1743698 h 1849955"/>
                  <a:gd name="connsiteX4" fmla="*/ 2188368 w 9572624"/>
                  <a:gd name="connsiteY4" fmla="*/ 1843711 h 1849955"/>
                  <a:gd name="connsiteX5" fmla="*/ 970068 w 9572624"/>
                  <a:gd name="connsiteY5" fmla="*/ 1841330 h 1849955"/>
                  <a:gd name="connsiteX6" fmla="*/ 7142 w 9572624"/>
                  <a:gd name="connsiteY6" fmla="*/ 1849955 h 1849955"/>
                  <a:gd name="connsiteX7" fmla="*/ 0 w 9572624"/>
                  <a:gd name="connsiteY7" fmla="*/ 1652588 h 1849955"/>
                  <a:gd name="connsiteX0" fmla="*/ 0 w 12222056"/>
                  <a:gd name="connsiteY0" fmla="*/ 2150270 h 2347637"/>
                  <a:gd name="connsiteX1" fmla="*/ 12222056 w 12222056"/>
                  <a:gd name="connsiteY1" fmla="*/ 0 h 2347637"/>
                  <a:gd name="connsiteX2" fmla="*/ 9572624 w 12222056"/>
                  <a:gd name="connsiteY2" fmla="*/ 665269 h 2347637"/>
                  <a:gd name="connsiteX3" fmla="*/ 2626518 w 12222056"/>
                  <a:gd name="connsiteY3" fmla="*/ 2241380 h 2347637"/>
                  <a:gd name="connsiteX4" fmla="*/ 2188368 w 12222056"/>
                  <a:gd name="connsiteY4" fmla="*/ 2341393 h 2347637"/>
                  <a:gd name="connsiteX5" fmla="*/ 970068 w 12222056"/>
                  <a:gd name="connsiteY5" fmla="*/ 2339012 h 2347637"/>
                  <a:gd name="connsiteX6" fmla="*/ 7142 w 12222056"/>
                  <a:gd name="connsiteY6" fmla="*/ 2347637 h 2347637"/>
                  <a:gd name="connsiteX7" fmla="*/ 0 w 12222056"/>
                  <a:gd name="connsiteY7" fmla="*/ 2150270 h 2347637"/>
                  <a:gd name="connsiteX0" fmla="*/ 0 w 12222056"/>
                  <a:gd name="connsiteY0" fmla="*/ 2150270 h 2347637"/>
                  <a:gd name="connsiteX1" fmla="*/ 12222056 w 12222056"/>
                  <a:gd name="connsiteY1" fmla="*/ 0 h 2347637"/>
                  <a:gd name="connsiteX2" fmla="*/ 12213431 w 12222056"/>
                  <a:gd name="connsiteY2" fmla="*/ 65194 h 2347637"/>
                  <a:gd name="connsiteX3" fmla="*/ 2626518 w 12222056"/>
                  <a:gd name="connsiteY3" fmla="*/ 2241380 h 2347637"/>
                  <a:gd name="connsiteX4" fmla="*/ 2188368 w 12222056"/>
                  <a:gd name="connsiteY4" fmla="*/ 2341393 h 2347637"/>
                  <a:gd name="connsiteX5" fmla="*/ 970068 w 12222056"/>
                  <a:gd name="connsiteY5" fmla="*/ 2339012 h 2347637"/>
                  <a:gd name="connsiteX6" fmla="*/ 7142 w 12222056"/>
                  <a:gd name="connsiteY6" fmla="*/ 2347637 h 2347637"/>
                  <a:gd name="connsiteX7" fmla="*/ 0 w 12222056"/>
                  <a:gd name="connsiteY7" fmla="*/ 2150270 h 23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222056" h="2347637">
                    <a:moveTo>
                      <a:pt x="0" y="2150270"/>
                    </a:moveTo>
                    <a:lnTo>
                      <a:pt x="12222056" y="0"/>
                    </a:lnTo>
                    <a:lnTo>
                      <a:pt x="12213431" y="65194"/>
                    </a:lnTo>
                    <a:lnTo>
                      <a:pt x="2626518" y="2241380"/>
                    </a:lnTo>
                    <a:lnTo>
                      <a:pt x="2188368" y="2341393"/>
                    </a:lnTo>
                    <a:lnTo>
                      <a:pt x="970068" y="2339012"/>
                    </a:lnTo>
                    <a:lnTo>
                      <a:pt x="7142" y="2347637"/>
                    </a:lnTo>
                    <a:lnTo>
                      <a:pt x="0" y="2150270"/>
                    </a:lnTo>
                    <a:close/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" name="Группа 16">
                <a:extLst>
                  <a:ext uri="{FF2B5EF4-FFF2-40B4-BE49-F238E27FC236}">
                    <a16:creationId xmlns="" xmlns:a16="http://schemas.microsoft.com/office/drawing/2014/main" id="{56841091-07B5-4C42-9FC9-FDFA2337C9C6}"/>
                  </a:ext>
                </a:extLst>
              </p:cNvPr>
              <p:cNvGrpSpPr/>
              <p:nvPr/>
            </p:nvGrpSpPr>
            <p:grpSpPr>
              <a:xfrm>
                <a:off x="-1" y="4448485"/>
                <a:ext cx="12192001" cy="2383164"/>
                <a:chOff x="-1" y="4448485"/>
                <a:chExt cx="12192001" cy="2383164"/>
              </a:xfrm>
            </p:grpSpPr>
            <p:sp>
              <p:nvSpPr>
                <p:cNvPr id="18" name="Диагональная полоса 2">
                  <a:extLst>
                    <a:ext uri="{FF2B5EF4-FFF2-40B4-BE49-F238E27FC236}">
                      <a16:creationId xmlns="" xmlns:a16="http://schemas.microsoft.com/office/drawing/2014/main" id="{9F1CBD2F-DEBC-4CF0-9B10-58D0AE3F91E9}"/>
                    </a:ext>
                  </a:extLst>
                </p:cNvPr>
                <p:cNvSpPr/>
                <p:nvPr/>
              </p:nvSpPr>
              <p:spPr>
                <a:xfrm>
                  <a:off x="-1" y="4448485"/>
                  <a:ext cx="12192001" cy="2182729"/>
                </a:xfrm>
                <a:custGeom>
                  <a:avLst/>
                  <a:gdLst>
                    <a:gd name="connsiteX0" fmla="*/ 0 w 11256493"/>
                    <a:gd name="connsiteY0" fmla="*/ 886577 h 1773154"/>
                    <a:gd name="connsiteX1" fmla="*/ 5628247 w 11256493"/>
                    <a:gd name="connsiteY1" fmla="*/ 0 h 1773154"/>
                    <a:gd name="connsiteX2" fmla="*/ 11256493 w 11256493"/>
                    <a:gd name="connsiteY2" fmla="*/ 0 h 1773154"/>
                    <a:gd name="connsiteX3" fmla="*/ 0 w 11256493"/>
                    <a:gd name="connsiteY3" fmla="*/ 1773154 h 1773154"/>
                    <a:gd name="connsiteX4" fmla="*/ 0 w 11256493"/>
                    <a:gd name="connsiteY4" fmla="*/ 886577 h 1773154"/>
                    <a:gd name="connsiteX0" fmla="*/ 0 w 11275543"/>
                    <a:gd name="connsiteY0" fmla="*/ 1110414 h 1996991"/>
                    <a:gd name="connsiteX1" fmla="*/ 5628247 w 11275543"/>
                    <a:gd name="connsiteY1" fmla="*/ 223837 h 1996991"/>
                    <a:gd name="connsiteX2" fmla="*/ 11275543 w 11275543"/>
                    <a:gd name="connsiteY2" fmla="*/ 0 h 1996991"/>
                    <a:gd name="connsiteX3" fmla="*/ 0 w 11275543"/>
                    <a:gd name="connsiteY3" fmla="*/ 1996991 h 1996991"/>
                    <a:gd name="connsiteX4" fmla="*/ 0 w 11275543"/>
                    <a:gd name="connsiteY4" fmla="*/ 1110414 h 1996991"/>
                    <a:gd name="connsiteX0" fmla="*/ 0 w 11275543"/>
                    <a:gd name="connsiteY0" fmla="*/ 1158039 h 2044616"/>
                    <a:gd name="connsiteX1" fmla="*/ 11252759 w 11275543"/>
                    <a:gd name="connsiteY1" fmla="*/ 0 h 2044616"/>
                    <a:gd name="connsiteX2" fmla="*/ 11275543 w 11275543"/>
                    <a:gd name="connsiteY2" fmla="*/ 47625 h 2044616"/>
                    <a:gd name="connsiteX3" fmla="*/ 0 w 11275543"/>
                    <a:gd name="connsiteY3" fmla="*/ 2044616 h 2044616"/>
                    <a:gd name="connsiteX4" fmla="*/ 0 w 11275543"/>
                    <a:gd name="connsiteY4" fmla="*/ 1158039 h 2044616"/>
                    <a:gd name="connsiteX0" fmla="*/ 952500 w 12228043"/>
                    <a:gd name="connsiteY0" fmla="*/ 1158039 h 1733466"/>
                    <a:gd name="connsiteX1" fmla="*/ 12205259 w 12228043"/>
                    <a:gd name="connsiteY1" fmla="*/ 0 h 1733466"/>
                    <a:gd name="connsiteX2" fmla="*/ 12228043 w 12228043"/>
                    <a:gd name="connsiteY2" fmla="*/ 47625 h 1733466"/>
                    <a:gd name="connsiteX3" fmla="*/ 0 w 12228043"/>
                    <a:gd name="connsiteY3" fmla="*/ 1733466 h 1733466"/>
                    <a:gd name="connsiteX4" fmla="*/ 952500 w 12228043"/>
                    <a:gd name="connsiteY4" fmla="*/ 1158039 h 1733466"/>
                    <a:gd name="connsiteX0" fmla="*/ 0 w 12228043"/>
                    <a:gd name="connsiteY0" fmla="*/ 1278689 h 1733466"/>
                    <a:gd name="connsiteX1" fmla="*/ 12205259 w 12228043"/>
                    <a:gd name="connsiteY1" fmla="*/ 0 h 1733466"/>
                    <a:gd name="connsiteX2" fmla="*/ 12228043 w 12228043"/>
                    <a:gd name="connsiteY2" fmla="*/ 47625 h 1733466"/>
                    <a:gd name="connsiteX3" fmla="*/ 0 w 12228043"/>
                    <a:gd name="connsiteY3" fmla="*/ 1733466 h 1733466"/>
                    <a:gd name="connsiteX4" fmla="*/ 0 w 12228043"/>
                    <a:gd name="connsiteY4" fmla="*/ 1278689 h 1733466"/>
                    <a:gd name="connsiteX0" fmla="*/ 0 w 12272493"/>
                    <a:gd name="connsiteY0" fmla="*/ 1278689 h 1733466"/>
                    <a:gd name="connsiteX1" fmla="*/ 12205259 w 12272493"/>
                    <a:gd name="connsiteY1" fmla="*/ 0 h 1733466"/>
                    <a:gd name="connsiteX2" fmla="*/ 12272493 w 12272493"/>
                    <a:gd name="connsiteY2" fmla="*/ 117475 h 1733466"/>
                    <a:gd name="connsiteX3" fmla="*/ 0 w 12272493"/>
                    <a:gd name="connsiteY3" fmla="*/ 1733466 h 1733466"/>
                    <a:gd name="connsiteX4" fmla="*/ 0 w 12272493"/>
                    <a:gd name="connsiteY4" fmla="*/ 1278689 h 1733466"/>
                    <a:gd name="connsiteX0" fmla="*/ 0 w 12272493"/>
                    <a:gd name="connsiteY0" fmla="*/ 1278689 h 1733466"/>
                    <a:gd name="connsiteX1" fmla="*/ 12205259 w 12272493"/>
                    <a:gd name="connsiteY1" fmla="*/ 0 h 1733466"/>
                    <a:gd name="connsiteX2" fmla="*/ 12272493 w 12272493"/>
                    <a:gd name="connsiteY2" fmla="*/ 117475 h 1733466"/>
                    <a:gd name="connsiteX3" fmla="*/ 0 w 12272493"/>
                    <a:gd name="connsiteY3" fmla="*/ 1733466 h 1733466"/>
                    <a:gd name="connsiteX4" fmla="*/ 0 w 12272493"/>
                    <a:gd name="connsiteY4" fmla="*/ 1278689 h 1733466"/>
                    <a:gd name="connsiteX0" fmla="*/ 0 w 12253443"/>
                    <a:gd name="connsiteY0" fmla="*/ 1278689 h 1733466"/>
                    <a:gd name="connsiteX1" fmla="*/ 12205259 w 12253443"/>
                    <a:gd name="connsiteY1" fmla="*/ 0 h 1733466"/>
                    <a:gd name="connsiteX2" fmla="*/ 12253443 w 12253443"/>
                    <a:gd name="connsiteY2" fmla="*/ 66675 h 1733466"/>
                    <a:gd name="connsiteX3" fmla="*/ 0 w 12253443"/>
                    <a:gd name="connsiteY3" fmla="*/ 1733466 h 1733466"/>
                    <a:gd name="connsiteX4" fmla="*/ 0 w 12253443"/>
                    <a:gd name="connsiteY4" fmla="*/ 1278689 h 1733466"/>
                    <a:gd name="connsiteX0" fmla="*/ 0 w 12253443"/>
                    <a:gd name="connsiteY0" fmla="*/ 1297739 h 1752516"/>
                    <a:gd name="connsiteX1" fmla="*/ 12205259 w 12253443"/>
                    <a:gd name="connsiteY1" fmla="*/ 0 h 1752516"/>
                    <a:gd name="connsiteX2" fmla="*/ 12253443 w 12253443"/>
                    <a:gd name="connsiteY2" fmla="*/ 85725 h 1752516"/>
                    <a:gd name="connsiteX3" fmla="*/ 0 w 12253443"/>
                    <a:gd name="connsiteY3" fmla="*/ 1752516 h 1752516"/>
                    <a:gd name="connsiteX4" fmla="*/ 0 w 12253443"/>
                    <a:gd name="connsiteY4" fmla="*/ 1297739 h 1752516"/>
                    <a:gd name="connsiteX0" fmla="*/ 0 w 12215343"/>
                    <a:gd name="connsiteY0" fmla="*/ 1297739 h 1752516"/>
                    <a:gd name="connsiteX1" fmla="*/ 12205259 w 12215343"/>
                    <a:gd name="connsiteY1" fmla="*/ 0 h 1752516"/>
                    <a:gd name="connsiteX2" fmla="*/ 12215343 w 12215343"/>
                    <a:gd name="connsiteY2" fmla="*/ 60325 h 1752516"/>
                    <a:gd name="connsiteX3" fmla="*/ 0 w 12215343"/>
                    <a:gd name="connsiteY3" fmla="*/ 1752516 h 1752516"/>
                    <a:gd name="connsiteX4" fmla="*/ 0 w 12215343"/>
                    <a:gd name="connsiteY4" fmla="*/ 1297739 h 1752516"/>
                    <a:gd name="connsiteX0" fmla="*/ 0 w 12215343"/>
                    <a:gd name="connsiteY0" fmla="*/ 1589839 h 2044616"/>
                    <a:gd name="connsiteX1" fmla="*/ 11748059 w 12215343"/>
                    <a:gd name="connsiteY1" fmla="*/ 0 h 2044616"/>
                    <a:gd name="connsiteX2" fmla="*/ 12215343 w 12215343"/>
                    <a:gd name="connsiteY2" fmla="*/ 352425 h 2044616"/>
                    <a:gd name="connsiteX3" fmla="*/ 0 w 12215343"/>
                    <a:gd name="connsiteY3" fmla="*/ 2044616 h 2044616"/>
                    <a:gd name="connsiteX4" fmla="*/ 0 w 12215343"/>
                    <a:gd name="connsiteY4" fmla="*/ 1589839 h 2044616"/>
                    <a:gd name="connsiteX0" fmla="*/ 0 w 11748059"/>
                    <a:gd name="connsiteY0" fmla="*/ 1589839 h 2044616"/>
                    <a:gd name="connsiteX1" fmla="*/ 11748059 w 11748059"/>
                    <a:gd name="connsiteY1" fmla="*/ 0 h 2044616"/>
                    <a:gd name="connsiteX2" fmla="*/ 11720043 w 11748059"/>
                    <a:gd name="connsiteY2" fmla="*/ 117475 h 2044616"/>
                    <a:gd name="connsiteX3" fmla="*/ 0 w 11748059"/>
                    <a:gd name="connsiteY3" fmla="*/ 2044616 h 2044616"/>
                    <a:gd name="connsiteX4" fmla="*/ 0 w 11748059"/>
                    <a:gd name="connsiteY4" fmla="*/ 1589839 h 2044616"/>
                    <a:gd name="connsiteX0" fmla="*/ 0 w 11720043"/>
                    <a:gd name="connsiteY0" fmla="*/ 1604127 h 2058904"/>
                    <a:gd name="connsiteX1" fmla="*/ 11719484 w 11720043"/>
                    <a:gd name="connsiteY1" fmla="*/ 0 h 2058904"/>
                    <a:gd name="connsiteX2" fmla="*/ 11720043 w 11720043"/>
                    <a:gd name="connsiteY2" fmla="*/ 131763 h 2058904"/>
                    <a:gd name="connsiteX3" fmla="*/ 0 w 11720043"/>
                    <a:gd name="connsiteY3" fmla="*/ 2058904 h 2058904"/>
                    <a:gd name="connsiteX4" fmla="*/ 0 w 11720043"/>
                    <a:gd name="connsiteY4" fmla="*/ 1604127 h 2058904"/>
                    <a:gd name="connsiteX0" fmla="*/ 0 w 11720043"/>
                    <a:gd name="connsiteY0" fmla="*/ 1604127 h 2058904"/>
                    <a:gd name="connsiteX1" fmla="*/ 11719484 w 11720043"/>
                    <a:gd name="connsiteY1" fmla="*/ 0 h 2058904"/>
                    <a:gd name="connsiteX2" fmla="*/ 11720043 w 11720043"/>
                    <a:gd name="connsiteY2" fmla="*/ 93663 h 2058904"/>
                    <a:gd name="connsiteX3" fmla="*/ 0 w 11720043"/>
                    <a:gd name="connsiteY3" fmla="*/ 2058904 h 2058904"/>
                    <a:gd name="connsiteX4" fmla="*/ 0 w 11720043"/>
                    <a:gd name="connsiteY4" fmla="*/ 1604127 h 2058904"/>
                    <a:gd name="connsiteX0" fmla="*/ 0 w 11719484"/>
                    <a:gd name="connsiteY0" fmla="*/ 1604127 h 2058904"/>
                    <a:gd name="connsiteX1" fmla="*/ 11719484 w 11719484"/>
                    <a:gd name="connsiteY1" fmla="*/ 0 h 2058904"/>
                    <a:gd name="connsiteX2" fmla="*/ 11677181 w 11719484"/>
                    <a:gd name="connsiteY2" fmla="*/ 69850 h 2058904"/>
                    <a:gd name="connsiteX3" fmla="*/ 0 w 11719484"/>
                    <a:gd name="connsiteY3" fmla="*/ 2058904 h 2058904"/>
                    <a:gd name="connsiteX4" fmla="*/ 0 w 11719484"/>
                    <a:gd name="connsiteY4" fmla="*/ 1604127 h 2058904"/>
                    <a:gd name="connsiteX0" fmla="*/ 0 w 11719484"/>
                    <a:gd name="connsiteY0" fmla="*/ 1604127 h 2058904"/>
                    <a:gd name="connsiteX1" fmla="*/ 11719484 w 11719484"/>
                    <a:gd name="connsiteY1" fmla="*/ 0 h 2058904"/>
                    <a:gd name="connsiteX2" fmla="*/ 11686706 w 11719484"/>
                    <a:gd name="connsiteY2" fmla="*/ 50800 h 2058904"/>
                    <a:gd name="connsiteX3" fmla="*/ 0 w 11719484"/>
                    <a:gd name="connsiteY3" fmla="*/ 2058904 h 2058904"/>
                    <a:gd name="connsiteX4" fmla="*/ 0 w 11719484"/>
                    <a:gd name="connsiteY4" fmla="*/ 1604127 h 2058904"/>
                    <a:gd name="connsiteX0" fmla="*/ 0 w 11705197"/>
                    <a:gd name="connsiteY0" fmla="*/ 1608889 h 2063666"/>
                    <a:gd name="connsiteX1" fmla="*/ 11705196 w 11705197"/>
                    <a:gd name="connsiteY1" fmla="*/ 0 h 2063666"/>
                    <a:gd name="connsiteX2" fmla="*/ 11686706 w 11705197"/>
                    <a:gd name="connsiteY2" fmla="*/ 55562 h 2063666"/>
                    <a:gd name="connsiteX3" fmla="*/ 0 w 11705197"/>
                    <a:gd name="connsiteY3" fmla="*/ 2063666 h 2063666"/>
                    <a:gd name="connsiteX4" fmla="*/ 0 w 11705197"/>
                    <a:gd name="connsiteY4" fmla="*/ 1608889 h 2063666"/>
                    <a:gd name="connsiteX0" fmla="*/ 0 w 11705756"/>
                    <a:gd name="connsiteY0" fmla="*/ 1608889 h 2063666"/>
                    <a:gd name="connsiteX1" fmla="*/ 11705196 w 11705756"/>
                    <a:gd name="connsiteY1" fmla="*/ 0 h 2063666"/>
                    <a:gd name="connsiteX2" fmla="*/ 11705756 w 11705756"/>
                    <a:gd name="connsiteY2" fmla="*/ 57943 h 2063666"/>
                    <a:gd name="connsiteX3" fmla="*/ 0 w 11705756"/>
                    <a:gd name="connsiteY3" fmla="*/ 2063666 h 2063666"/>
                    <a:gd name="connsiteX4" fmla="*/ 0 w 11705756"/>
                    <a:gd name="connsiteY4" fmla="*/ 1608889 h 2063666"/>
                    <a:gd name="connsiteX0" fmla="*/ 0 w 12212963"/>
                    <a:gd name="connsiteY0" fmla="*/ 1723189 h 2063666"/>
                    <a:gd name="connsiteX1" fmla="*/ 12212403 w 12212963"/>
                    <a:gd name="connsiteY1" fmla="*/ 0 h 2063666"/>
                    <a:gd name="connsiteX2" fmla="*/ 12212963 w 12212963"/>
                    <a:gd name="connsiteY2" fmla="*/ 57943 h 2063666"/>
                    <a:gd name="connsiteX3" fmla="*/ 507207 w 12212963"/>
                    <a:gd name="connsiteY3" fmla="*/ 2063666 h 2063666"/>
                    <a:gd name="connsiteX4" fmla="*/ 0 w 12212963"/>
                    <a:gd name="connsiteY4" fmla="*/ 1723189 h 2063666"/>
                    <a:gd name="connsiteX0" fmla="*/ 0 w 12212963"/>
                    <a:gd name="connsiteY0" fmla="*/ 1723189 h 2182729"/>
                    <a:gd name="connsiteX1" fmla="*/ 12212403 w 12212963"/>
                    <a:gd name="connsiteY1" fmla="*/ 0 h 2182729"/>
                    <a:gd name="connsiteX2" fmla="*/ 12212963 w 12212963"/>
                    <a:gd name="connsiteY2" fmla="*/ 57943 h 2182729"/>
                    <a:gd name="connsiteX3" fmla="*/ 1 w 12212963"/>
                    <a:gd name="connsiteY3" fmla="*/ 2182729 h 2182729"/>
                    <a:gd name="connsiteX4" fmla="*/ 0 w 12212963"/>
                    <a:gd name="connsiteY4" fmla="*/ 1723189 h 218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12963" h="2182729">
                      <a:moveTo>
                        <a:pt x="0" y="1723189"/>
                      </a:moveTo>
                      <a:lnTo>
                        <a:pt x="12212403" y="0"/>
                      </a:lnTo>
                      <a:cubicBezTo>
                        <a:pt x="12212589" y="43921"/>
                        <a:pt x="12212777" y="14022"/>
                        <a:pt x="12212963" y="57943"/>
                      </a:cubicBezTo>
                      <a:lnTo>
                        <a:pt x="1" y="2182729"/>
                      </a:lnTo>
                      <a:cubicBezTo>
                        <a:pt x="1" y="2029549"/>
                        <a:pt x="0" y="1876369"/>
                        <a:pt x="0" y="1723189"/>
                      </a:cubicBezTo>
                      <a:close/>
                    </a:path>
                  </a:pathLst>
                </a:cu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Равнобедренный треугольник 5">
                  <a:extLst>
                    <a:ext uri="{FF2B5EF4-FFF2-40B4-BE49-F238E27FC236}">
                      <a16:creationId xmlns="" xmlns:a16="http://schemas.microsoft.com/office/drawing/2014/main" id="{2B557FD9-12C7-41A5-BB8C-0D03E16A3D59}"/>
                    </a:ext>
                  </a:extLst>
                </p:cNvPr>
                <p:cNvSpPr/>
                <p:nvPr/>
              </p:nvSpPr>
              <p:spPr>
                <a:xfrm>
                  <a:off x="2351811" y="4570341"/>
                  <a:ext cx="9840189" cy="2261308"/>
                </a:xfrm>
                <a:custGeom>
                  <a:avLst/>
                  <a:gdLst>
                    <a:gd name="connsiteX0" fmla="*/ 0 w 5200650"/>
                    <a:gd name="connsiteY0" fmla="*/ 595121 h 595121"/>
                    <a:gd name="connsiteX1" fmla="*/ 2600325 w 5200650"/>
                    <a:gd name="connsiteY1" fmla="*/ 0 h 595121"/>
                    <a:gd name="connsiteX2" fmla="*/ 5200650 w 5200650"/>
                    <a:gd name="connsiteY2" fmla="*/ 595121 h 595121"/>
                    <a:gd name="connsiteX3" fmla="*/ 0 w 5200650"/>
                    <a:gd name="connsiteY3" fmla="*/ 595121 h 595121"/>
                    <a:gd name="connsiteX0" fmla="*/ 0 w 9915525"/>
                    <a:gd name="connsiteY0" fmla="*/ 2277871 h 2277871"/>
                    <a:gd name="connsiteX1" fmla="*/ 9915525 w 9915525"/>
                    <a:gd name="connsiteY1" fmla="*/ 0 h 2277871"/>
                    <a:gd name="connsiteX2" fmla="*/ 5200650 w 9915525"/>
                    <a:gd name="connsiteY2" fmla="*/ 2277871 h 2277871"/>
                    <a:gd name="connsiteX3" fmla="*/ 0 w 9915525"/>
                    <a:gd name="connsiteY3" fmla="*/ 2277871 h 2277871"/>
                    <a:gd name="connsiteX0" fmla="*/ 0 w 9915525"/>
                    <a:gd name="connsiteY0" fmla="*/ 2277871 h 2277871"/>
                    <a:gd name="connsiteX1" fmla="*/ 9915525 w 9915525"/>
                    <a:gd name="connsiteY1" fmla="*/ 0 h 2277871"/>
                    <a:gd name="connsiteX2" fmla="*/ 9848850 w 9915525"/>
                    <a:gd name="connsiteY2" fmla="*/ 2271521 h 2277871"/>
                    <a:gd name="connsiteX3" fmla="*/ 0 w 9915525"/>
                    <a:gd name="connsiteY3" fmla="*/ 2277871 h 2277871"/>
                    <a:gd name="connsiteX0" fmla="*/ 0 w 9875043"/>
                    <a:gd name="connsiteY0" fmla="*/ 2270727 h 2270727"/>
                    <a:gd name="connsiteX1" fmla="*/ 9875043 w 9875043"/>
                    <a:gd name="connsiteY1" fmla="*/ 0 h 2270727"/>
                    <a:gd name="connsiteX2" fmla="*/ 9848850 w 9875043"/>
                    <a:gd name="connsiteY2" fmla="*/ 2264377 h 2270727"/>
                    <a:gd name="connsiteX3" fmla="*/ 0 w 9875043"/>
                    <a:gd name="connsiteY3" fmla="*/ 2270727 h 2270727"/>
                    <a:gd name="connsiteX0" fmla="*/ 0 w 9875043"/>
                    <a:gd name="connsiteY0" fmla="*/ 2270727 h 2270727"/>
                    <a:gd name="connsiteX1" fmla="*/ 9875043 w 9875043"/>
                    <a:gd name="connsiteY1" fmla="*/ 0 h 2270727"/>
                    <a:gd name="connsiteX2" fmla="*/ 9865519 w 9875043"/>
                    <a:gd name="connsiteY2" fmla="*/ 2259614 h 2270727"/>
                    <a:gd name="connsiteX3" fmla="*/ 0 w 9875043"/>
                    <a:gd name="connsiteY3" fmla="*/ 2270727 h 2270727"/>
                    <a:gd name="connsiteX0" fmla="*/ 0 w 9875043"/>
                    <a:gd name="connsiteY0" fmla="*/ 2270727 h 2273902"/>
                    <a:gd name="connsiteX1" fmla="*/ 9875043 w 9875043"/>
                    <a:gd name="connsiteY1" fmla="*/ 0 h 2273902"/>
                    <a:gd name="connsiteX2" fmla="*/ 9855994 w 9875043"/>
                    <a:gd name="connsiteY2" fmla="*/ 2273902 h 2273902"/>
                    <a:gd name="connsiteX3" fmla="*/ 0 w 9875043"/>
                    <a:gd name="connsiteY3" fmla="*/ 2270727 h 2273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875043" h="2273902">
                      <a:moveTo>
                        <a:pt x="0" y="2270727"/>
                      </a:moveTo>
                      <a:lnTo>
                        <a:pt x="9875043" y="0"/>
                      </a:lnTo>
                      <a:cubicBezTo>
                        <a:pt x="9871868" y="753205"/>
                        <a:pt x="9859169" y="1520697"/>
                        <a:pt x="9855994" y="2273902"/>
                      </a:cubicBezTo>
                      <a:lnTo>
                        <a:pt x="0" y="2270727"/>
                      </a:lnTo>
                      <a:close/>
                    </a:path>
                  </a:pathLst>
                </a:cu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ru-RU" dirty="0"/>
                </a:p>
                <a:p>
                  <a:pPr algn="r"/>
                  <a:endParaRPr lang="ru-RU" dirty="0"/>
                </a:p>
                <a:p>
                  <a:pPr algn="r"/>
                  <a:endParaRPr lang="ru-RU" dirty="0"/>
                </a:p>
                <a:p>
                  <a:pPr algn="r"/>
                  <a:endParaRPr lang="ru-RU" dirty="0"/>
                </a:p>
                <a:p>
                  <a:pPr algn="r"/>
                  <a:endParaRPr lang="ru-RU" dirty="0"/>
                </a:p>
                <a:p>
                  <a:pPr algn="r"/>
                  <a:endParaRPr lang="ru-RU" dirty="0"/>
                </a:p>
              </p:txBody>
            </p:sp>
          </p:grpSp>
        </p:grpSp>
      </p:grpSp>
      <p:sp>
        <p:nvSpPr>
          <p:cNvPr id="5" name="TextBox 4"/>
          <p:cNvSpPr txBox="1"/>
          <p:nvPr/>
        </p:nvSpPr>
        <p:spPr>
          <a:xfrm>
            <a:off x="288977" y="2353903"/>
            <a:ext cx="11480657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cs typeface="Aharoni" pitchFamily="2" charset="-79"/>
              </a:rPr>
              <a:t>О порядке проведения аттестации педагогических работников, осуществляющих образовательную деятельность.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cs typeface="Aharoni" pitchFamily="2" charset="-79"/>
              </a:rPr>
              <a:t>«Педагог-методист» и «педагог-наставник» - новые квалификационные категории в образовательной организации</a:t>
            </a:r>
            <a:endParaRPr lang="ru-RU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haroni" pitchFamily="2" charset="-79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146" y="241938"/>
            <a:ext cx="1735708" cy="13255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84471" y="4880694"/>
            <a:ext cx="71153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Каверина Евгения Владимировна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методист центра сопровождения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аттестации педагогических и руководящих работников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84849" y="6324762"/>
            <a:ext cx="280715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/>
              <a:t>Белгород, </a:t>
            </a:r>
            <a:r>
              <a:rPr lang="ru-RU" sz="2300" b="1" dirty="0" smtClean="0"/>
              <a:t>2023 </a:t>
            </a:r>
            <a:r>
              <a:rPr lang="ru-RU" sz="2300" b="1" dirty="0"/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260140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五边形 1"/>
          <p:cNvSpPr/>
          <p:nvPr/>
        </p:nvSpPr>
        <p:spPr>
          <a:xfrm>
            <a:off x="0" y="609600"/>
            <a:ext cx="4198776" cy="6612294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1" name="Прямоугольник 40"/>
          <p:cNvSpPr/>
          <p:nvPr/>
        </p:nvSpPr>
        <p:spPr>
          <a:xfrm>
            <a:off x="0" y="2267340"/>
            <a:ext cx="3984336" cy="1711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Аттестация </a:t>
            </a:r>
          </a:p>
          <a:p>
            <a:pPr lvl="0" algn="ct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целях установления квалификационной  категории</a:t>
            </a:r>
          </a:p>
          <a:p>
            <a:pPr lvl="0" algn="ct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(первой, высшей)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" t="1" r="1575" b="17226"/>
          <a:stretch/>
        </p:blipFill>
        <p:spPr>
          <a:xfrm>
            <a:off x="10086392" y="4758612"/>
            <a:ext cx="2105608" cy="1620762"/>
          </a:xfrm>
          <a:prstGeom prst="rect">
            <a:avLst/>
          </a:prstGeom>
        </p:spPr>
      </p:pic>
      <p:sp>
        <p:nvSpPr>
          <p:cNvPr id="40" name="Прямоугольник 17"/>
          <p:cNvSpPr>
            <a:spLocks noChangeArrowheads="1"/>
          </p:cNvSpPr>
          <p:nvPr/>
        </p:nvSpPr>
        <p:spPr bwMode="auto">
          <a:xfrm>
            <a:off x="4105469" y="1950098"/>
            <a:ext cx="1035698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ru-RU" sz="15000" b="1" dirty="0" smtClean="0">
                <a:solidFill>
                  <a:schemeClr val="accent5"/>
                </a:solidFill>
                <a:latin typeface="+mn-lt"/>
                <a:cs typeface="tahoma" panose="020B0604030504040204" pitchFamily="34" charset="0"/>
              </a:rPr>
              <a:t>1</a:t>
            </a:r>
            <a:endParaRPr lang="ru-RU" altLang="ru-RU" sz="15000" b="1" dirty="0">
              <a:solidFill>
                <a:schemeClr val="accent5"/>
              </a:solidFill>
              <a:latin typeface="+mn-lt"/>
              <a:cs typeface="tahoma" panose="020B0604030504040204" pitchFamily="34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8" r="21685"/>
          <a:stretch/>
        </p:blipFill>
        <p:spPr>
          <a:xfrm>
            <a:off x="3538781" y="1058160"/>
            <a:ext cx="3011308" cy="1451775"/>
          </a:xfrm>
          <a:prstGeom prst="rect">
            <a:avLst/>
          </a:prstGeom>
        </p:spPr>
      </p:pic>
      <p:sp>
        <p:nvSpPr>
          <p:cNvPr id="43" name="Прямоугольник 17"/>
          <p:cNvSpPr>
            <a:spLocks noChangeArrowheads="1"/>
          </p:cNvSpPr>
          <p:nvPr/>
        </p:nvSpPr>
        <p:spPr bwMode="auto">
          <a:xfrm>
            <a:off x="3872205" y="4096139"/>
            <a:ext cx="1194318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ru-RU" sz="15000" b="1" dirty="0" smtClean="0">
                <a:solidFill>
                  <a:schemeClr val="accent5"/>
                </a:solidFill>
                <a:latin typeface="+mn-lt"/>
                <a:cs typeface="tahoma" panose="020B0604030504040204" pitchFamily="34" charset="0"/>
              </a:rPr>
              <a:t>2</a:t>
            </a:r>
            <a:endParaRPr lang="ru-RU" altLang="ru-RU" sz="15000" b="1" dirty="0">
              <a:solidFill>
                <a:schemeClr val="accent5"/>
              </a:solidFill>
              <a:latin typeface="+mn-lt"/>
              <a:cs typeface="tahoma" panose="020B0604030504040204" pitchFamily="34" charset="0"/>
            </a:endParaRPr>
          </a:p>
        </p:txBody>
      </p:sp>
      <p:sp>
        <p:nvSpPr>
          <p:cNvPr id="44" name="Объект 2">
            <a:extLst>
              <a:ext uri="{FF2B5EF4-FFF2-40B4-BE49-F238E27FC236}">
                <a16:creationId xmlns:a16="http://schemas.microsoft.com/office/drawing/2014/main" xmlns="" id="{D151A876-6385-9240-A69D-E9AE7823C8F1}"/>
              </a:ext>
            </a:extLst>
          </p:cNvPr>
          <p:cNvSpPr txBox="1">
            <a:spLocks/>
          </p:cNvSpPr>
          <p:nvPr/>
        </p:nvSpPr>
        <p:spPr>
          <a:xfrm>
            <a:off x="5243804" y="2500604"/>
            <a:ext cx="6948196" cy="115699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ru-RU" sz="1600" b="1" dirty="0" smtClean="0">
              <a:solidFill>
                <a:srgbClr val="71C0E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600" b="1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Ч.1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1600" b="1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ст.49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«Аттестация педагогических работников проводится … </a:t>
            </a:r>
            <a:r>
              <a:rPr lang="ru-RU" sz="1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желанию педагогических работников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целях установления квалификационной категории»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4758612" y="3909527"/>
            <a:ext cx="55703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1" dirty="0" err="1" smtClean="0">
                <a:solidFill>
                  <a:schemeClr val="accent1">
                    <a:lumMod val="50000"/>
                  </a:schemeClr>
                </a:solidFill>
              </a:rPr>
              <a:t>Ч.3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ст. 49 «Проведение аттестации в целях установления квалификационной категории педагогических работников организаций, осуществляющих образовательную деятельность …  осуществляется</a:t>
            </a:r>
            <a:r>
              <a:rPr lang="ru-RU" altLang="ru-RU" b="1" dirty="0" smtClean="0">
                <a:solidFill>
                  <a:srgbClr val="FF0000"/>
                </a:solidFill>
              </a:rPr>
              <a:t> аттестационными комиссиями, формируемыми уполномоченными органами государственной власти субъектов РФ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</p:txBody>
      </p:sp>
      <p:sp>
        <p:nvSpPr>
          <p:cNvPr id="95" name="Объект 2">
            <a:extLst>
              <a:ext uri="{FF2B5EF4-FFF2-40B4-BE49-F238E27FC236}">
                <a16:creationId xmlns:a16="http://schemas.microsoft.com/office/drawing/2014/main" xmlns="" id="{D151A876-6385-9240-A69D-E9AE7823C8F1}"/>
              </a:ext>
            </a:extLst>
          </p:cNvPr>
          <p:cNvSpPr txBox="1">
            <a:spLocks/>
          </p:cNvSpPr>
          <p:nvPr/>
        </p:nvSpPr>
        <p:spPr>
          <a:xfrm>
            <a:off x="6484777" y="1175658"/>
            <a:ext cx="5533052" cy="821093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Федеральный закон от 28.12.2012 года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 273-ФЗ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«Об образовании в Российской Федерации»</a:t>
            </a:r>
            <a:endParaRPr lang="ru-RU" sz="1400" b="1" dirty="0" smtClean="0">
              <a:solidFill>
                <a:srgbClr val="D838E4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grpSp>
        <p:nvGrpSpPr>
          <p:cNvPr id="4" name="Группа 5">
            <a:extLst>
              <a:ext uri="{FF2B5EF4-FFF2-40B4-BE49-F238E27FC236}">
                <a16:creationId xmlns:a16="http://schemas.microsoft.com/office/drawing/2014/main" xmlns="" id="{83DB31D2-64CE-42A1-90C3-F5EF2E767E8C}"/>
              </a:ext>
            </a:extLst>
          </p:cNvPr>
          <p:cNvGrpSpPr/>
          <p:nvPr/>
        </p:nvGrpSpPr>
        <p:grpSpPr>
          <a:xfrm>
            <a:off x="0" y="6451600"/>
            <a:ext cx="12192000" cy="414750"/>
            <a:chOff x="0" y="6086693"/>
            <a:chExt cx="12192000" cy="803103"/>
          </a:xfrm>
        </p:grpSpPr>
        <p:cxnSp>
          <p:nvCxnSpPr>
            <p:cNvPr id="97" name="Прямая соединительная линия 96">
              <a:extLst>
                <a:ext uri="{FF2B5EF4-FFF2-40B4-BE49-F238E27FC236}">
                  <a16:creationId xmlns:a16="http://schemas.microsoft.com/office/drawing/2014/main" xmlns="" id="{91F3022A-0379-4076-AF10-1323481D066B}"/>
                </a:ext>
              </a:extLst>
            </p:cNvPr>
            <p:cNvCxnSpPr/>
            <p:nvPr/>
          </p:nvCxnSpPr>
          <p:spPr>
            <a:xfrm>
              <a:off x="0" y="6086693"/>
              <a:ext cx="1219199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xmlns="" id="{E081AAB7-53E2-410D-AFC0-6B0261DA8EC9}"/>
                </a:ext>
              </a:extLst>
            </p:cNvPr>
            <p:cNvSpPr/>
            <p:nvPr/>
          </p:nvSpPr>
          <p:spPr>
            <a:xfrm>
              <a:off x="0" y="6144417"/>
              <a:ext cx="12192000" cy="74537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4695340" y="2804135"/>
            <a:ext cx="184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1200" dirty="0" smtClean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ru-RU" sz="12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0" y="6502400"/>
            <a:ext cx="12192000" cy="31749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www.beliro.ru</a:t>
            </a:r>
            <a:endParaRPr lang="ru-RU" sz="1400" dirty="0"/>
          </a:p>
        </p:txBody>
      </p:sp>
      <p:sp>
        <p:nvSpPr>
          <p:cNvPr id="37" name="Прямоугольник 36"/>
          <p:cNvSpPr/>
          <p:nvPr/>
        </p:nvSpPr>
        <p:spPr>
          <a:xfrm flipV="1">
            <a:off x="0" y="6858000"/>
            <a:ext cx="1219200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ru-RU" sz="1600" b="1" dirty="0"/>
          </a:p>
        </p:txBody>
      </p:sp>
      <p:pic>
        <p:nvPicPr>
          <p:cNvPr id="30" name="Picture 2" descr="d:\Users\snitko\Desktop\ва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13201651" cy="886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220133" y="220133"/>
            <a:ext cx="8923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Законодательные основания процедур аттестации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8224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五边形 1"/>
          <p:cNvSpPr/>
          <p:nvPr/>
        </p:nvSpPr>
        <p:spPr>
          <a:xfrm>
            <a:off x="0" y="0"/>
            <a:ext cx="4312920" cy="685800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1" name="Прямоугольник 40"/>
          <p:cNvSpPr/>
          <p:nvPr/>
        </p:nvSpPr>
        <p:spPr>
          <a:xfrm>
            <a:off x="-1" y="2150534"/>
            <a:ext cx="4284133" cy="1837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Аттестация </a:t>
            </a:r>
          </a:p>
          <a:p>
            <a:pPr lvl="0"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целях установления квалификационных категорий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" t="1" r="1575" b="17226"/>
          <a:stretch/>
        </p:blipFill>
        <p:spPr>
          <a:xfrm>
            <a:off x="4165601" y="3352300"/>
            <a:ext cx="3843866" cy="1795433"/>
          </a:xfrm>
          <a:prstGeom prst="rect">
            <a:avLst/>
          </a:prstGeom>
        </p:spPr>
      </p:pic>
      <p:sp>
        <p:nvSpPr>
          <p:cNvPr id="40" name="Прямоугольник 17"/>
          <p:cNvSpPr>
            <a:spLocks noChangeArrowheads="1"/>
          </p:cNvSpPr>
          <p:nvPr/>
        </p:nvSpPr>
        <p:spPr bwMode="auto">
          <a:xfrm>
            <a:off x="3772427" y="3587482"/>
            <a:ext cx="1646056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ru-RU" sz="15000" b="1" dirty="0" smtClean="0">
                <a:solidFill>
                  <a:schemeClr val="accent5"/>
                </a:solidFill>
                <a:latin typeface="+mn-lt"/>
                <a:cs typeface="tahoma" panose="020B0604030504040204" pitchFamily="34" charset="0"/>
              </a:rPr>
              <a:t>3</a:t>
            </a:r>
            <a:endParaRPr lang="ru-RU" altLang="ru-RU" sz="15000" b="1" dirty="0">
              <a:solidFill>
                <a:schemeClr val="accent5"/>
              </a:solidFill>
              <a:latin typeface="+mn-lt"/>
              <a:cs typeface="tahoma" panose="020B0604030504040204" pitchFamily="34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8" r="21685"/>
          <a:stretch/>
        </p:blipFill>
        <p:spPr>
          <a:xfrm>
            <a:off x="8965397" y="237067"/>
            <a:ext cx="2771866" cy="1789150"/>
          </a:xfrm>
          <a:prstGeom prst="rect">
            <a:avLst/>
          </a:prstGeom>
        </p:spPr>
      </p:pic>
      <p:sp>
        <p:nvSpPr>
          <p:cNvPr id="43" name="Прямоугольник 17"/>
          <p:cNvSpPr>
            <a:spLocks noChangeArrowheads="1"/>
          </p:cNvSpPr>
          <p:nvPr/>
        </p:nvSpPr>
        <p:spPr bwMode="auto">
          <a:xfrm>
            <a:off x="8537046" y="220133"/>
            <a:ext cx="1368953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ru-RU" sz="15000" b="1" dirty="0" smtClean="0">
                <a:solidFill>
                  <a:schemeClr val="accent5"/>
                </a:solidFill>
                <a:latin typeface="+mn-lt"/>
                <a:cs typeface="tahoma" panose="020B0604030504040204" pitchFamily="34" charset="0"/>
              </a:rPr>
              <a:t>2</a:t>
            </a:r>
            <a:endParaRPr lang="ru-RU" altLang="ru-RU" sz="15000" b="1" dirty="0">
              <a:solidFill>
                <a:schemeClr val="accent5"/>
              </a:solidFill>
              <a:latin typeface="+mn-lt"/>
              <a:cs typeface="tahoma" panose="020B0604030504040204" pitchFamily="34" charset="0"/>
            </a:endParaRPr>
          </a:p>
        </p:txBody>
      </p:sp>
      <p:sp>
        <p:nvSpPr>
          <p:cNvPr id="44" name="Объект 2">
            <a:extLst>
              <a:ext uri="{FF2B5EF4-FFF2-40B4-BE49-F238E27FC236}">
                <a16:creationId xmlns:a16="http://schemas.microsoft.com/office/drawing/2014/main" xmlns="" id="{D151A876-6385-9240-A69D-E9AE7823C8F1}"/>
              </a:ext>
            </a:extLst>
          </p:cNvPr>
          <p:cNvSpPr txBox="1">
            <a:spLocks/>
          </p:cNvSpPr>
          <p:nvPr/>
        </p:nvSpPr>
        <p:spPr>
          <a:xfrm>
            <a:off x="8432801" y="1981200"/>
            <a:ext cx="3759200" cy="1016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Установлена обязанность </a:t>
            </a:r>
            <a:r>
              <a:rPr lang="ru-RU" sz="1500" b="1" dirty="0" err="1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уведомляет </a:t>
            </a:r>
            <a:r>
              <a:rPr lang="ru-RU" sz="1500" b="1" dirty="0" err="1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педработников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не только о сроках, но и о формах и способах проведения аттестации (</a:t>
            </a:r>
            <a:r>
              <a:rPr lang="ru-RU" sz="1500" b="1" dirty="0" err="1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п.31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1" t="6704" b="19828"/>
          <a:stretch/>
        </p:blipFill>
        <p:spPr>
          <a:xfrm>
            <a:off x="4415471" y="158633"/>
            <a:ext cx="3663981" cy="1720967"/>
          </a:xfrm>
          <a:prstGeom prst="rect">
            <a:avLst/>
          </a:prstGeom>
        </p:spPr>
      </p:pic>
      <p:grpSp>
        <p:nvGrpSpPr>
          <p:cNvPr id="4" name="Группа 50"/>
          <p:cNvGrpSpPr/>
          <p:nvPr/>
        </p:nvGrpSpPr>
        <p:grpSpPr>
          <a:xfrm>
            <a:off x="4741280" y="1256261"/>
            <a:ext cx="3390256" cy="680363"/>
            <a:chOff x="1514475" y="3038475"/>
            <a:chExt cx="4056421" cy="838200"/>
          </a:xfrm>
        </p:grpSpPr>
        <p:sp>
          <p:nvSpPr>
            <p:cNvPr id="56" name="Полилиния 55"/>
            <p:cNvSpPr/>
            <p:nvPr/>
          </p:nvSpPr>
          <p:spPr>
            <a:xfrm>
              <a:off x="1514475" y="3038475"/>
              <a:ext cx="3971925" cy="838200"/>
            </a:xfrm>
            <a:custGeom>
              <a:avLst/>
              <a:gdLst>
                <a:gd name="connsiteX0" fmla="*/ 0 w 3971925"/>
                <a:gd name="connsiteY0" fmla="*/ 571500 h 838200"/>
                <a:gd name="connsiteX1" fmla="*/ 742950 w 3971925"/>
                <a:gd name="connsiteY1" fmla="*/ 781050 h 838200"/>
                <a:gd name="connsiteX2" fmla="*/ 1638300 w 3971925"/>
                <a:gd name="connsiteY2" fmla="*/ 0 h 838200"/>
                <a:gd name="connsiteX3" fmla="*/ 2114550 w 3971925"/>
                <a:gd name="connsiteY3" fmla="*/ 504825 h 838200"/>
                <a:gd name="connsiteX4" fmla="*/ 1476375 w 3971925"/>
                <a:gd name="connsiteY4" fmla="*/ 619125 h 838200"/>
                <a:gd name="connsiteX5" fmla="*/ 1162050 w 3971925"/>
                <a:gd name="connsiteY5" fmla="*/ 104775 h 838200"/>
                <a:gd name="connsiteX6" fmla="*/ 466725 w 3971925"/>
                <a:gd name="connsiteY6" fmla="*/ 361950 h 838200"/>
                <a:gd name="connsiteX7" fmla="*/ 1228725 w 3971925"/>
                <a:gd name="connsiteY7" fmla="*/ 771525 h 838200"/>
                <a:gd name="connsiteX8" fmla="*/ 2857500 w 3971925"/>
                <a:gd name="connsiteY8" fmla="*/ 457200 h 838200"/>
                <a:gd name="connsiteX9" fmla="*/ 3438525 w 3971925"/>
                <a:gd name="connsiteY9" fmla="*/ 838200 h 838200"/>
                <a:gd name="connsiteX10" fmla="*/ 3971925 w 3971925"/>
                <a:gd name="connsiteY10" fmla="*/ 85725 h 838200"/>
                <a:gd name="connsiteX11" fmla="*/ 3314700 w 3971925"/>
                <a:gd name="connsiteY11" fmla="*/ 333375 h 838200"/>
                <a:gd name="connsiteX12" fmla="*/ 2790825 w 3971925"/>
                <a:gd name="connsiteY12" fmla="*/ 57150 h 838200"/>
                <a:gd name="connsiteX13" fmla="*/ 2457450 w 3971925"/>
                <a:gd name="connsiteY13" fmla="*/ 742950 h 838200"/>
                <a:gd name="connsiteX14" fmla="*/ 1743075 w 3971925"/>
                <a:gd name="connsiteY14" fmla="*/ 466725 h 838200"/>
                <a:gd name="connsiteX15" fmla="*/ 1952625 w 3971925"/>
                <a:gd name="connsiteY15" fmla="*/ 800100 h 838200"/>
                <a:gd name="connsiteX16" fmla="*/ 2257425 w 3971925"/>
                <a:gd name="connsiteY16" fmla="*/ 676275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71925" h="838200">
                  <a:moveTo>
                    <a:pt x="0" y="571500"/>
                  </a:moveTo>
                  <a:lnTo>
                    <a:pt x="742950" y="781050"/>
                  </a:lnTo>
                  <a:lnTo>
                    <a:pt x="1638300" y="0"/>
                  </a:lnTo>
                  <a:lnTo>
                    <a:pt x="2114550" y="504825"/>
                  </a:lnTo>
                  <a:lnTo>
                    <a:pt x="1476375" y="619125"/>
                  </a:lnTo>
                  <a:lnTo>
                    <a:pt x="1162050" y="104775"/>
                  </a:lnTo>
                  <a:lnTo>
                    <a:pt x="466725" y="361950"/>
                  </a:lnTo>
                  <a:lnTo>
                    <a:pt x="1228725" y="771525"/>
                  </a:lnTo>
                  <a:lnTo>
                    <a:pt x="2857500" y="457200"/>
                  </a:lnTo>
                  <a:lnTo>
                    <a:pt x="3438525" y="838200"/>
                  </a:lnTo>
                  <a:lnTo>
                    <a:pt x="3971925" y="85725"/>
                  </a:lnTo>
                  <a:lnTo>
                    <a:pt x="3314700" y="333375"/>
                  </a:lnTo>
                  <a:lnTo>
                    <a:pt x="2790825" y="57150"/>
                  </a:lnTo>
                  <a:lnTo>
                    <a:pt x="2457450" y="742950"/>
                  </a:lnTo>
                  <a:lnTo>
                    <a:pt x="1743075" y="466725"/>
                  </a:lnTo>
                  <a:lnTo>
                    <a:pt x="1952625" y="800100"/>
                  </a:lnTo>
                  <a:lnTo>
                    <a:pt x="2257425" y="676275"/>
                  </a:lnTo>
                </a:path>
              </a:pathLst>
            </a:cu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3572425" y="3585847"/>
              <a:ext cx="133350" cy="1333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2735751" y="3286125"/>
              <a:ext cx="104775" cy="1047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2394080" y="3590448"/>
              <a:ext cx="104775" cy="1047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5437546" y="3047689"/>
              <a:ext cx="133350" cy="1333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4255175" y="3053220"/>
              <a:ext cx="104775" cy="1047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9" name="Объект 2">
            <a:extLst>
              <a:ext uri="{FF2B5EF4-FFF2-40B4-BE49-F238E27FC236}">
                <a16:creationId xmlns:a16="http://schemas.microsoft.com/office/drawing/2014/main" xmlns="" id="{D151A876-6385-9240-A69D-E9AE7823C8F1}"/>
              </a:ext>
            </a:extLst>
          </p:cNvPr>
          <p:cNvSpPr txBox="1">
            <a:spLocks/>
          </p:cNvSpPr>
          <p:nvPr/>
        </p:nvSpPr>
        <p:spPr>
          <a:xfrm>
            <a:off x="3725334" y="2065867"/>
            <a:ext cx="4724400" cy="12192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5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Исключен срок, запрещающий проведение аттестации на высшую квалификационную категорию не ранее чем через 2 года после установления  1 кв.категории (</a:t>
            </a:r>
            <a:r>
              <a:rPr lang="ru-RU" sz="1500" b="1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п.30</a:t>
            </a:r>
            <a:r>
              <a:rPr lang="ru-RU" sz="15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500" dirty="0" smtClean="0">
              <a:solidFill>
                <a:srgbClr val="D838E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0" name="Прямоугольник 17"/>
          <p:cNvSpPr>
            <a:spLocks noChangeArrowheads="1"/>
          </p:cNvSpPr>
          <p:nvPr/>
        </p:nvSpPr>
        <p:spPr bwMode="auto">
          <a:xfrm>
            <a:off x="3572933" y="0"/>
            <a:ext cx="1507067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ru-RU" sz="15000" b="1" dirty="0" smtClean="0">
                <a:solidFill>
                  <a:schemeClr val="accent5"/>
                </a:solidFill>
                <a:latin typeface="+mn-lt"/>
                <a:cs typeface="tahoma" panose="020B0604030504040204" pitchFamily="34" charset="0"/>
              </a:rPr>
              <a:t>1</a:t>
            </a:r>
            <a:endParaRPr lang="ru-RU" altLang="ru-RU" sz="15000" b="1" dirty="0">
              <a:solidFill>
                <a:schemeClr val="accent5"/>
              </a:solidFill>
              <a:latin typeface="+mn-lt"/>
              <a:cs typeface="tahoma" panose="020B0604030504040204" pitchFamily="34" charset="0"/>
            </a:endParaRPr>
          </a:p>
        </p:txBody>
      </p:sp>
      <p:pic>
        <p:nvPicPr>
          <p:cNvPr id="91" name="Рисунок 90"/>
          <p:cNvPicPr/>
          <p:nvPr/>
        </p:nvPicPr>
        <p:blipFill>
          <a:blip r:embed="rId6"/>
          <a:srcRect l="19433" t="22041" r="56529" b="50576"/>
          <a:stretch>
            <a:fillRect/>
          </a:stretch>
        </p:blipFill>
        <p:spPr bwMode="auto">
          <a:xfrm>
            <a:off x="8930329" y="3132667"/>
            <a:ext cx="2931691" cy="199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" name="Прямоугольник 17"/>
          <p:cNvSpPr>
            <a:spLocks noChangeArrowheads="1"/>
          </p:cNvSpPr>
          <p:nvPr/>
        </p:nvSpPr>
        <p:spPr bwMode="auto">
          <a:xfrm>
            <a:off x="8157469" y="3316861"/>
            <a:ext cx="1896197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ru-RU" sz="15000" b="1" dirty="0" smtClean="0">
                <a:solidFill>
                  <a:schemeClr val="accent5"/>
                </a:solidFill>
                <a:latin typeface="+mn-lt"/>
                <a:cs typeface="tahoma" panose="020B0604030504040204" pitchFamily="34" charset="0"/>
              </a:rPr>
              <a:t>4</a:t>
            </a:r>
            <a:endParaRPr lang="ru-RU" altLang="ru-RU" sz="15000" b="1" dirty="0">
              <a:solidFill>
                <a:schemeClr val="accent5"/>
              </a:solidFill>
              <a:latin typeface="+mn-lt"/>
              <a:cs typeface="tahoma" panose="020B0604030504040204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2641600" y="5392253"/>
            <a:ext cx="540173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15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Заявление на высшую категорию: подают </a:t>
            </a:r>
            <a:r>
              <a:rPr lang="ru-RU" altLang="zh-CN" sz="1500" b="1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педработники</a:t>
            </a:r>
            <a:r>
              <a:rPr lang="ru-RU" altLang="zh-CN" sz="15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имеющие (имевшие) по одной из должностей первую или высшую кв.кат. (</a:t>
            </a:r>
            <a:r>
              <a:rPr lang="ru-RU" altLang="zh-CN" sz="1500" b="1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п.30</a:t>
            </a:r>
            <a:r>
              <a:rPr lang="ru-RU" altLang="zh-CN" sz="15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altLang="zh-CN" sz="1500" b="1" dirty="0" smtClean="0">
              <a:solidFill>
                <a:srgbClr val="D838E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5" name="Объект 2">
            <a:extLst>
              <a:ext uri="{FF2B5EF4-FFF2-40B4-BE49-F238E27FC236}">
                <a16:creationId xmlns:a16="http://schemas.microsoft.com/office/drawing/2014/main" xmlns="" id="{D151A876-6385-9240-A69D-E9AE7823C8F1}"/>
              </a:ext>
            </a:extLst>
          </p:cNvPr>
          <p:cNvSpPr txBox="1">
            <a:spLocks/>
          </p:cNvSpPr>
          <p:nvPr/>
        </p:nvSpPr>
        <p:spPr>
          <a:xfrm>
            <a:off x="7772400" y="5198534"/>
            <a:ext cx="4199468" cy="108373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Уточняется: оценка проф.деятельности педагогических работников осуществляется на основе результатов их работы, соответствующих показателям, предусмотренных </a:t>
            </a:r>
            <a:r>
              <a:rPr lang="ru-RU" sz="1400" b="1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35 и 36 ( </a:t>
            </a:r>
            <a:r>
              <a:rPr lang="ru-RU" sz="1400" b="1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п.37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400" b="1" dirty="0" smtClean="0">
              <a:solidFill>
                <a:srgbClr val="D838E4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grpSp>
        <p:nvGrpSpPr>
          <p:cNvPr id="5" name="Группа 5">
            <a:extLst>
              <a:ext uri="{FF2B5EF4-FFF2-40B4-BE49-F238E27FC236}">
                <a16:creationId xmlns:a16="http://schemas.microsoft.com/office/drawing/2014/main" xmlns="" id="{83DB31D2-64CE-42A1-90C3-F5EF2E767E8C}"/>
              </a:ext>
            </a:extLst>
          </p:cNvPr>
          <p:cNvGrpSpPr/>
          <p:nvPr/>
        </p:nvGrpSpPr>
        <p:grpSpPr>
          <a:xfrm>
            <a:off x="0" y="6409018"/>
            <a:ext cx="12192000" cy="457332"/>
            <a:chOff x="0" y="6086693"/>
            <a:chExt cx="12192000" cy="803103"/>
          </a:xfrm>
        </p:grpSpPr>
        <p:cxnSp>
          <p:nvCxnSpPr>
            <p:cNvPr id="97" name="Прямая соединительная линия 96">
              <a:extLst>
                <a:ext uri="{FF2B5EF4-FFF2-40B4-BE49-F238E27FC236}">
                  <a16:creationId xmlns:a16="http://schemas.microsoft.com/office/drawing/2014/main" xmlns="" id="{91F3022A-0379-4076-AF10-1323481D066B}"/>
                </a:ext>
              </a:extLst>
            </p:cNvPr>
            <p:cNvCxnSpPr/>
            <p:nvPr/>
          </p:nvCxnSpPr>
          <p:spPr>
            <a:xfrm>
              <a:off x="0" y="6086693"/>
              <a:ext cx="1219199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xmlns="" id="{E081AAB7-53E2-410D-AFC0-6B0261DA8EC9}"/>
                </a:ext>
              </a:extLst>
            </p:cNvPr>
            <p:cNvSpPr/>
            <p:nvPr/>
          </p:nvSpPr>
          <p:spPr>
            <a:xfrm>
              <a:off x="0" y="6144417"/>
              <a:ext cx="12192000" cy="74537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673939" y="4768939"/>
            <a:ext cx="1596043" cy="2265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44629" y="2794804"/>
            <a:ext cx="184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1200" dirty="0" smtClean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ru-RU" sz="12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0" y="6467474"/>
            <a:ext cx="12192000" cy="3524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www.beliro.ru</a:t>
            </a:r>
            <a:endParaRPr lang="ru-RU" sz="14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-626533" y="6451600"/>
            <a:ext cx="12192000" cy="406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498224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五边形 1"/>
          <p:cNvSpPr/>
          <p:nvPr/>
        </p:nvSpPr>
        <p:spPr>
          <a:xfrm>
            <a:off x="0" y="0"/>
            <a:ext cx="4312920" cy="685800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1" name="Прямоугольник 40"/>
          <p:cNvSpPr/>
          <p:nvPr/>
        </p:nvSpPr>
        <p:spPr>
          <a:xfrm>
            <a:off x="-1" y="2150534"/>
            <a:ext cx="4284133" cy="1837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Аттестация </a:t>
            </a:r>
          </a:p>
          <a:p>
            <a:pPr lvl="0"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целях установления квалификационных категорий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" t="1" r="1575" b="17226"/>
          <a:stretch/>
        </p:blipFill>
        <p:spPr>
          <a:xfrm>
            <a:off x="4468605" y="3352300"/>
            <a:ext cx="3626777" cy="1795433"/>
          </a:xfrm>
          <a:prstGeom prst="rect">
            <a:avLst/>
          </a:prstGeom>
        </p:spPr>
      </p:pic>
      <p:sp>
        <p:nvSpPr>
          <p:cNvPr id="40" name="Прямоугольник 17"/>
          <p:cNvSpPr>
            <a:spLocks noChangeArrowheads="1"/>
          </p:cNvSpPr>
          <p:nvPr/>
        </p:nvSpPr>
        <p:spPr bwMode="auto">
          <a:xfrm>
            <a:off x="3772427" y="3335868"/>
            <a:ext cx="1646056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ru-RU" sz="15000" b="1" dirty="0" smtClean="0">
                <a:solidFill>
                  <a:schemeClr val="accent5"/>
                </a:solidFill>
                <a:latin typeface="+mn-lt"/>
                <a:cs typeface="tahoma" panose="020B0604030504040204" pitchFamily="34" charset="0"/>
              </a:rPr>
              <a:t>3</a:t>
            </a:r>
            <a:endParaRPr lang="ru-RU" altLang="ru-RU" sz="15000" b="1" dirty="0">
              <a:solidFill>
                <a:schemeClr val="accent5"/>
              </a:solidFill>
              <a:latin typeface="+mn-lt"/>
              <a:cs typeface="tahoma" panose="020B0604030504040204" pitchFamily="34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8" r="21685"/>
          <a:stretch/>
        </p:blipFill>
        <p:spPr>
          <a:xfrm>
            <a:off x="8965397" y="237067"/>
            <a:ext cx="2771866" cy="1789150"/>
          </a:xfrm>
          <a:prstGeom prst="rect">
            <a:avLst/>
          </a:prstGeom>
        </p:spPr>
      </p:pic>
      <p:sp>
        <p:nvSpPr>
          <p:cNvPr id="43" name="Прямоугольник 17"/>
          <p:cNvSpPr>
            <a:spLocks noChangeArrowheads="1"/>
          </p:cNvSpPr>
          <p:nvPr/>
        </p:nvSpPr>
        <p:spPr bwMode="auto">
          <a:xfrm>
            <a:off x="8537046" y="220133"/>
            <a:ext cx="1368953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ru-RU" sz="15000" b="1" dirty="0" smtClean="0">
                <a:solidFill>
                  <a:schemeClr val="accent5"/>
                </a:solidFill>
                <a:latin typeface="+mn-lt"/>
                <a:cs typeface="tahoma" panose="020B0604030504040204" pitchFamily="34" charset="0"/>
              </a:rPr>
              <a:t>2</a:t>
            </a:r>
            <a:endParaRPr lang="ru-RU" altLang="ru-RU" sz="15000" b="1" dirty="0">
              <a:solidFill>
                <a:schemeClr val="accent5"/>
              </a:solidFill>
              <a:latin typeface="+mn-lt"/>
              <a:cs typeface="tahoma" panose="020B0604030504040204" pitchFamily="34" charset="0"/>
            </a:endParaRPr>
          </a:p>
        </p:txBody>
      </p:sp>
      <p:sp>
        <p:nvSpPr>
          <p:cNvPr id="44" name="Объект 2">
            <a:extLst>
              <a:ext uri="{FF2B5EF4-FFF2-40B4-BE49-F238E27FC236}">
                <a16:creationId xmlns:a16="http://schemas.microsoft.com/office/drawing/2014/main" xmlns="" id="{D151A876-6385-9240-A69D-E9AE7823C8F1}"/>
              </a:ext>
            </a:extLst>
          </p:cNvPr>
          <p:cNvSpPr txBox="1">
            <a:spLocks/>
          </p:cNvSpPr>
          <p:nvPr/>
        </p:nvSpPr>
        <p:spPr>
          <a:xfrm>
            <a:off x="8009467" y="1828800"/>
            <a:ext cx="4182533" cy="11684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ru-RU" sz="1600" b="1" dirty="0" smtClean="0">
              <a:solidFill>
                <a:srgbClr val="71C0E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Порядком не предусмотрено: ни конкретизация перечня </a:t>
            </a:r>
            <a:r>
              <a:rPr lang="ru-RU" sz="1600" b="1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госнаград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почетных званий…, ни перечня профессиональных конкурсов </a:t>
            </a:r>
            <a:endParaRPr lang="ru-RU" sz="1400" dirty="0" smtClean="0">
              <a:solidFill>
                <a:srgbClr val="D838E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1" t="6704" b="19828"/>
          <a:stretch/>
        </p:blipFill>
        <p:spPr>
          <a:xfrm>
            <a:off x="4415471" y="158633"/>
            <a:ext cx="3663981" cy="1720967"/>
          </a:xfrm>
          <a:prstGeom prst="rect">
            <a:avLst/>
          </a:prstGeom>
        </p:spPr>
      </p:pic>
      <p:grpSp>
        <p:nvGrpSpPr>
          <p:cNvPr id="4" name="Группа 50"/>
          <p:cNvGrpSpPr/>
          <p:nvPr/>
        </p:nvGrpSpPr>
        <p:grpSpPr>
          <a:xfrm>
            <a:off x="4741280" y="1256261"/>
            <a:ext cx="3390256" cy="680363"/>
            <a:chOff x="1514475" y="3038475"/>
            <a:chExt cx="4056421" cy="838200"/>
          </a:xfrm>
        </p:grpSpPr>
        <p:sp>
          <p:nvSpPr>
            <p:cNvPr id="56" name="Полилиния 55"/>
            <p:cNvSpPr/>
            <p:nvPr/>
          </p:nvSpPr>
          <p:spPr>
            <a:xfrm>
              <a:off x="1514475" y="3038475"/>
              <a:ext cx="3971925" cy="838200"/>
            </a:xfrm>
            <a:custGeom>
              <a:avLst/>
              <a:gdLst>
                <a:gd name="connsiteX0" fmla="*/ 0 w 3971925"/>
                <a:gd name="connsiteY0" fmla="*/ 571500 h 838200"/>
                <a:gd name="connsiteX1" fmla="*/ 742950 w 3971925"/>
                <a:gd name="connsiteY1" fmla="*/ 781050 h 838200"/>
                <a:gd name="connsiteX2" fmla="*/ 1638300 w 3971925"/>
                <a:gd name="connsiteY2" fmla="*/ 0 h 838200"/>
                <a:gd name="connsiteX3" fmla="*/ 2114550 w 3971925"/>
                <a:gd name="connsiteY3" fmla="*/ 504825 h 838200"/>
                <a:gd name="connsiteX4" fmla="*/ 1476375 w 3971925"/>
                <a:gd name="connsiteY4" fmla="*/ 619125 h 838200"/>
                <a:gd name="connsiteX5" fmla="*/ 1162050 w 3971925"/>
                <a:gd name="connsiteY5" fmla="*/ 104775 h 838200"/>
                <a:gd name="connsiteX6" fmla="*/ 466725 w 3971925"/>
                <a:gd name="connsiteY6" fmla="*/ 361950 h 838200"/>
                <a:gd name="connsiteX7" fmla="*/ 1228725 w 3971925"/>
                <a:gd name="connsiteY7" fmla="*/ 771525 h 838200"/>
                <a:gd name="connsiteX8" fmla="*/ 2857500 w 3971925"/>
                <a:gd name="connsiteY8" fmla="*/ 457200 h 838200"/>
                <a:gd name="connsiteX9" fmla="*/ 3438525 w 3971925"/>
                <a:gd name="connsiteY9" fmla="*/ 838200 h 838200"/>
                <a:gd name="connsiteX10" fmla="*/ 3971925 w 3971925"/>
                <a:gd name="connsiteY10" fmla="*/ 85725 h 838200"/>
                <a:gd name="connsiteX11" fmla="*/ 3314700 w 3971925"/>
                <a:gd name="connsiteY11" fmla="*/ 333375 h 838200"/>
                <a:gd name="connsiteX12" fmla="*/ 2790825 w 3971925"/>
                <a:gd name="connsiteY12" fmla="*/ 57150 h 838200"/>
                <a:gd name="connsiteX13" fmla="*/ 2457450 w 3971925"/>
                <a:gd name="connsiteY13" fmla="*/ 742950 h 838200"/>
                <a:gd name="connsiteX14" fmla="*/ 1743075 w 3971925"/>
                <a:gd name="connsiteY14" fmla="*/ 466725 h 838200"/>
                <a:gd name="connsiteX15" fmla="*/ 1952625 w 3971925"/>
                <a:gd name="connsiteY15" fmla="*/ 800100 h 838200"/>
                <a:gd name="connsiteX16" fmla="*/ 2257425 w 3971925"/>
                <a:gd name="connsiteY16" fmla="*/ 676275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71925" h="838200">
                  <a:moveTo>
                    <a:pt x="0" y="571500"/>
                  </a:moveTo>
                  <a:lnTo>
                    <a:pt x="742950" y="781050"/>
                  </a:lnTo>
                  <a:lnTo>
                    <a:pt x="1638300" y="0"/>
                  </a:lnTo>
                  <a:lnTo>
                    <a:pt x="2114550" y="504825"/>
                  </a:lnTo>
                  <a:lnTo>
                    <a:pt x="1476375" y="619125"/>
                  </a:lnTo>
                  <a:lnTo>
                    <a:pt x="1162050" y="104775"/>
                  </a:lnTo>
                  <a:lnTo>
                    <a:pt x="466725" y="361950"/>
                  </a:lnTo>
                  <a:lnTo>
                    <a:pt x="1228725" y="771525"/>
                  </a:lnTo>
                  <a:lnTo>
                    <a:pt x="2857500" y="457200"/>
                  </a:lnTo>
                  <a:lnTo>
                    <a:pt x="3438525" y="838200"/>
                  </a:lnTo>
                  <a:lnTo>
                    <a:pt x="3971925" y="85725"/>
                  </a:lnTo>
                  <a:lnTo>
                    <a:pt x="3314700" y="333375"/>
                  </a:lnTo>
                  <a:lnTo>
                    <a:pt x="2790825" y="57150"/>
                  </a:lnTo>
                  <a:lnTo>
                    <a:pt x="2457450" y="742950"/>
                  </a:lnTo>
                  <a:lnTo>
                    <a:pt x="1743075" y="466725"/>
                  </a:lnTo>
                  <a:lnTo>
                    <a:pt x="1952625" y="800100"/>
                  </a:lnTo>
                  <a:lnTo>
                    <a:pt x="2257425" y="676275"/>
                  </a:lnTo>
                </a:path>
              </a:pathLst>
            </a:cu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3572425" y="3585847"/>
              <a:ext cx="133350" cy="1333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2735751" y="3286125"/>
              <a:ext cx="104775" cy="1047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2394080" y="3590448"/>
              <a:ext cx="104775" cy="1047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5437546" y="3047689"/>
              <a:ext cx="133350" cy="1333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4255175" y="3053220"/>
              <a:ext cx="104775" cy="1047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9" name="Объект 2">
            <a:extLst>
              <a:ext uri="{FF2B5EF4-FFF2-40B4-BE49-F238E27FC236}">
                <a16:creationId xmlns:a16="http://schemas.microsoft.com/office/drawing/2014/main" xmlns="" id="{D151A876-6385-9240-A69D-E9AE7823C8F1}"/>
              </a:ext>
            </a:extLst>
          </p:cNvPr>
          <p:cNvSpPr txBox="1">
            <a:spLocks/>
          </p:cNvSpPr>
          <p:nvPr/>
        </p:nvSpPr>
        <p:spPr>
          <a:xfrm>
            <a:off x="3793067" y="1828800"/>
            <a:ext cx="4485872" cy="13716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 участия специалистов проводится аттестация педагогических работников имеющих награды или являющихся призерами профессиональных конкурсов (</a:t>
            </a:r>
            <a:r>
              <a:rPr lang="ru-RU" sz="1600" b="1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п.31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400" dirty="0" smtClean="0">
              <a:solidFill>
                <a:srgbClr val="D838E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0" name="Прямоугольник 17"/>
          <p:cNvSpPr>
            <a:spLocks noChangeArrowheads="1"/>
          </p:cNvSpPr>
          <p:nvPr/>
        </p:nvSpPr>
        <p:spPr bwMode="auto">
          <a:xfrm>
            <a:off x="3471332" y="2"/>
            <a:ext cx="1473202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ru-RU" sz="15000" b="1" dirty="0" smtClean="0">
                <a:solidFill>
                  <a:schemeClr val="accent5"/>
                </a:solidFill>
                <a:latin typeface="+mn-lt"/>
                <a:cs typeface="tahoma" panose="020B0604030504040204" pitchFamily="34" charset="0"/>
              </a:rPr>
              <a:t>1</a:t>
            </a:r>
            <a:endParaRPr lang="ru-RU" altLang="ru-RU" sz="15000" b="1" dirty="0">
              <a:solidFill>
                <a:schemeClr val="accent5"/>
              </a:solidFill>
              <a:latin typeface="+mn-lt"/>
              <a:cs typeface="tahoma" panose="020B0604030504040204" pitchFamily="34" charset="0"/>
            </a:endParaRPr>
          </a:p>
        </p:txBody>
      </p:sp>
      <p:pic>
        <p:nvPicPr>
          <p:cNvPr id="91" name="Рисунок 90"/>
          <p:cNvPicPr/>
          <p:nvPr/>
        </p:nvPicPr>
        <p:blipFill>
          <a:blip r:embed="rId6"/>
          <a:srcRect l="19433" t="22041" r="56529" b="50576"/>
          <a:stretch>
            <a:fillRect/>
          </a:stretch>
        </p:blipFill>
        <p:spPr bwMode="auto">
          <a:xfrm>
            <a:off x="8930329" y="3132667"/>
            <a:ext cx="2931691" cy="199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" name="Прямоугольник 17"/>
          <p:cNvSpPr>
            <a:spLocks noChangeArrowheads="1"/>
          </p:cNvSpPr>
          <p:nvPr/>
        </p:nvSpPr>
        <p:spPr bwMode="auto">
          <a:xfrm>
            <a:off x="8157469" y="3316861"/>
            <a:ext cx="1896197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ru-RU" sz="15000" b="1" dirty="0" smtClean="0">
                <a:solidFill>
                  <a:schemeClr val="accent5"/>
                </a:solidFill>
                <a:latin typeface="+mn-lt"/>
                <a:cs typeface="tahoma" panose="020B0604030504040204" pitchFamily="34" charset="0"/>
              </a:rPr>
              <a:t>4</a:t>
            </a:r>
            <a:endParaRPr lang="ru-RU" altLang="ru-RU" sz="15000" b="1" dirty="0">
              <a:solidFill>
                <a:schemeClr val="accent5"/>
              </a:solidFill>
              <a:latin typeface="+mn-lt"/>
              <a:cs typeface="tahoma" panose="020B0604030504040204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3149600" y="5164667"/>
            <a:ext cx="49445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16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Установлены ограничения: по желанию предоставить дополнительные сведения не позднее чем за 5 </a:t>
            </a:r>
            <a:r>
              <a:rPr lang="ru-RU" altLang="zh-CN" sz="1600" b="1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раб.дней</a:t>
            </a:r>
            <a:r>
              <a:rPr lang="ru-RU" altLang="zh-CN" sz="16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до заседания </a:t>
            </a:r>
            <a:r>
              <a:rPr lang="ru-RU" altLang="zh-CN" sz="1600" b="1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</a:t>
            </a:r>
            <a:r>
              <a:rPr lang="ru-RU" altLang="zh-CN" sz="16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ru-RU" altLang="zh-CN" sz="1600" b="1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п.31</a:t>
            </a:r>
            <a:r>
              <a:rPr lang="ru-RU" altLang="zh-CN" sz="16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altLang="zh-CN" sz="1400" b="1" dirty="0" smtClean="0">
              <a:solidFill>
                <a:srgbClr val="D838E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5" name="Объект 2">
            <a:extLst>
              <a:ext uri="{FF2B5EF4-FFF2-40B4-BE49-F238E27FC236}">
                <a16:creationId xmlns:a16="http://schemas.microsoft.com/office/drawing/2014/main" xmlns="" id="{D151A876-6385-9240-A69D-E9AE7823C8F1}"/>
              </a:ext>
            </a:extLst>
          </p:cNvPr>
          <p:cNvSpPr txBox="1">
            <a:spLocks/>
          </p:cNvSpPr>
          <p:nvPr/>
        </p:nvSpPr>
        <p:spPr>
          <a:xfrm>
            <a:off x="8077200" y="5232400"/>
            <a:ext cx="4114800" cy="778933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Порядком исключено требование о сроке действия квалификационной категории</a:t>
            </a:r>
            <a:endParaRPr lang="ru-RU" sz="1400" b="1" dirty="0" smtClean="0">
              <a:solidFill>
                <a:srgbClr val="D838E4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grpSp>
        <p:nvGrpSpPr>
          <p:cNvPr id="5" name="Группа 5">
            <a:extLst>
              <a:ext uri="{FF2B5EF4-FFF2-40B4-BE49-F238E27FC236}">
                <a16:creationId xmlns:a16="http://schemas.microsoft.com/office/drawing/2014/main" xmlns="" id="{83DB31D2-64CE-42A1-90C3-F5EF2E767E8C}"/>
              </a:ext>
            </a:extLst>
          </p:cNvPr>
          <p:cNvGrpSpPr/>
          <p:nvPr/>
        </p:nvGrpSpPr>
        <p:grpSpPr>
          <a:xfrm>
            <a:off x="0" y="6409018"/>
            <a:ext cx="12192000" cy="457332"/>
            <a:chOff x="0" y="6086693"/>
            <a:chExt cx="12192000" cy="803103"/>
          </a:xfrm>
        </p:grpSpPr>
        <p:cxnSp>
          <p:nvCxnSpPr>
            <p:cNvPr id="97" name="Прямая соединительная линия 96">
              <a:extLst>
                <a:ext uri="{FF2B5EF4-FFF2-40B4-BE49-F238E27FC236}">
                  <a16:creationId xmlns:a16="http://schemas.microsoft.com/office/drawing/2014/main" xmlns="" id="{91F3022A-0379-4076-AF10-1323481D066B}"/>
                </a:ext>
              </a:extLst>
            </p:cNvPr>
            <p:cNvCxnSpPr/>
            <p:nvPr/>
          </p:nvCxnSpPr>
          <p:spPr>
            <a:xfrm>
              <a:off x="0" y="6086693"/>
              <a:ext cx="1219199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xmlns="" id="{E081AAB7-53E2-410D-AFC0-6B0261DA8EC9}"/>
                </a:ext>
              </a:extLst>
            </p:cNvPr>
            <p:cNvSpPr/>
            <p:nvPr/>
          </p:nvSpPr>
          <p:spPr>
            <a:xfrm>
              <a:off x="0" y="6144417"/>
              <a:ext cx="12192000" cy="74537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673939" y="4768939"/>
            <a:ext cx="1596043" cy="2265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44629" y="2794804"/>
            <a:ext cx="184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1200" dirty="0" smtClean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ru-RU" sz="12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0" y="6467474"/>
            <a:ext cx="12192000" cy="3524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www.beliro.ru</a:t>
            </a:r>
            <a:endParaRPr lang="ru-RU" sz="14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0" y="6383867"/>
            <a:ext cx="12192000" cy="47413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498224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五边形 1"/>
          <p:cNvSpPr/>
          <p:nvPr/>
        </p:nvSpPr>
        <p:spPr>
          <a:xfrm>
            <a:off x="0" y="0"/>
            <a:ext cx="4312920" cy="685800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1" name="Прямоугольник 40"/>
          <p:cNvSpPr/>
          <p:nvPr/>
        </p:nvSpPr>
        <p:spPr>
          <a:xfrm>
            <a:off x="0" y="2516340"/>
            <a:ext cx="3984336" cy="1395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Аттестация </a:t>
            </a:r>
          </a:p>
          <a:p>
            <a:pPr lvl="0" algn="ct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без экспертной оценки профессиональной деятельности (</a:t>
            </a:r>
            <a:r>
              <a:rPr lang="ru-RU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п.31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абзацы 4 и 5)</a:t>
            </a:r>
            <a:endParaRPr lang="ru-RU" sz="2800" dirty="0">
              <a:solidFill>
                <a:schemeClr val="bg1"/>
              </a:solidFill>
            </a:endParaRPr>
          </a:p>
        </p:txBody>
      </p:sp>
      <p:grpSp>
        <p:nvGrpSpPr>
          <p:cNvPr id="2" name="组合 66"/>
          <p:cNvGrpSpPr/>
          <p:nvPr/>
        </p:nvGrpSpPr>
        <p:grpSpPr>
          <a:xfrm>
            <a:off x="2874840" y="257448"/>
            <a:ext cx="2116637" cy="1461326"/>
            <a:chOff x="1904981" y="3049516"/>
            <a:chExt cx="2255524" cy="1476520"/>
          </a:xfrm>
        </p:grpSpPr>
        <p:sp>
          <p:nvSpPr>
            <p:cNvPr id="144" name="Freeform 5"/>
            <p:cNvSpPr>
              <a:spLocks/>
            </p:cNvSpPr>
            <p:nvPr/>
          </p:nvSpPr>
          <p:spPr bwMode="auto">
            <a:xfrm>
              <a:off x="1904981" y="3049516"/>
              <a:ext cx="2255524" cy="1476520"/>
            </a:xfrm>
            <a:custGeom>
              <a:avLst/>
              <a:gdLst>
                <a:gd name="T0" fmla="*/ 3256 w 3324"/>
                <a:gd name="T1" fmla="*/ 470 h 2157"/>
                <a:gd name="T2" fmla="*/ 1880 w 3324"/>
                <a:gd name="T3" fmla="*/ 2056 h 2157"/>
                <a:gd name="T4" fmla="*/ 1880 w 3324"/>
                <a:gd name="T5" fmla="*/ 2056 h 2157"/>
                <a:gd name="T6" fmla="*/ 1663 w 3324"/>
                <a:gd name="T7" fmla="*/ 2157 h 2157"/>
                <a:gd name="T8" fmla="*/ 1451 w 3324"/>
                <a:gd name="T9" fmla="*/ 2062 h 2157"/>
                <a:gd name="T10" fmla="*/ 1450 w 3324"/>
                <a:gd name="T11" fmla="*/ 2062 h 2157"/>
                <a:gd name="T12" fmla="*/ 83 w 3324"/>
                <a:gd name="T13" fmla="*/ 485 h 2157"/>
                <a:gd name="T14" fmla="*/ 0 w 3324"/>
                <a:gd name="T15" fmla="*/ 284 h 2157"/>
                <a:gd name="T16" fmla="*/ 283 w 3324"/>
                <a:gd name="T17" fmla="*/ 0 h 2157"/>
                <a:gd name="T18" fmla="*/ 283 w 3324"/>
                <a:gd name="T19" fmla="*/ 0 h 2157"/>
                <a:gd name="T20" fmla="*/ 284 w 3324"/>
                <a:gd name="T21" fmla="*/ 0 h 2157"/>
                <a:gd name="T22" fmla="*/ 3039 w 3324"/>
                <a:gd name="T23" fmla="*/ 0 h 2157"/>
                <a:gd name="T24" fmla="*/ 3039 w 3324"/>
                <a:gd name="T25" fmla="*/ 0 h 2157"/>
                <a:gd name="T26" fmla="*/ 3040 w 3324"/>
                <a:gd name="T27" fmla="*/ 0 h 2157"/>
                <a:gd name="T28" fmla="*/ 3324 w 3324"/>
                <a:gd name="T29" fmla="*/ 284 h 2157"/>
                <a:gd name="T30" fmla="*/ 3256 w 3324"/>
                <a:gd name="T31" fmla="*/ 470 h 2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24" h="2157">
                  <a:moveTo>
                    <a:pt x="3256" y="470"/>
                  </a:moveTo>
                  <a:lnTo>
                    <a:pt x="1880" y="2056"/>
                  </a:lnTo>
                  <a:lnTo>
                    <a:pt x="1880" y="2056"/>
                  </a:lnTo>
                  <a:cubicBezTo>
                    <a:pt x="1828" y="2118"/>
                    <a:pt x="1750" y="2157"/>
                    <a:pt x="1663" y="2157"/>
                  </a:cubicBezTo>
                  <a:cubicBezTo>
                    <a:pt x="1578" y="2157"/>
                    <a:pt x="1503" y="2120"/>
                    <a:pt x="1451" y="2062"/>
                  </a:cubicBezTo>
                  <a:lnTo>
                    <a:pt x="1450" y="2062"/>
                  </a:lnTo>
                  <a:lnTo>
                    <a:pt x="83" y="485"/>
                  </a:lnTo>
                  <a:cubicBezTo>
                    <a:pt x="32" y="433"/>
                    <a:pt x="0" y="363"/>
                    <a:pt x="0" y="284"/>
                  </a:cubicBezTo>
                  <a:cubicBezTo>
                    <a:pt x="0" y="128"/>
                    <a:pt x="127" y="1"/>
                    <a:pt x="283" y="0"/>
                  </a:cubicBezTo>
                  <a:lnTo>
                    <a:pt x="283" y="0"/>
                  </a:lnTo>
                  <a:lnTo>
                    <a:pt x="284" y="0"/>
                  </a:lnTo>
                  <a:lnTo>
                    <a:pt x="3039" y="0"/>
                  </a:lnTo>
                  <a:lnTo>
                    <a:pt x="3039" y="0"/>
                  </a:lnTo>
                  <a:lnTo>
                    <a:pt x="3040" y="0"/>
                  </a:lnTo>
                  <a:cubicBezTo>
                    <a:pt x="3197" y="0"/>
                    <a:pt x="3324" y="127"/>
                    <a:pt x="3324" y="284"/>
                  </a:cubicBezTo>
                  <a:cubicBezTo>
                    <a:pt x="3324" y="355"/>
                    <a:pt x="3299" y="420"/>
                    <a:pt x="3256" y="470"/>
                  </a:cubicBezTo>
                  <a:close/>
                </a:path>
              </a:pathLst>
            </a:custGeom>
            <a:solidFill>
              <a:srgbClr val="2F559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" name="组合 52"/>
            <p:cNvGrpSpPr/>
            <p:nvPr/>
          </p:nvGrpSpPr>
          <p:grpSpPr>
            <a:xfrm>
              <a:off x="2709623" y="3293372"/>
              <a:ext cx="646240" cy="532372"/>
              <a:chOff x="215901" y="1787525"/>
              <a:chExt cx="693738" cy="571500"/>
            </a:xfrm>
            <a:solidFill>
              <a:schemeClr val="bg1"/>
            </a:solidFill>
          </p:grpSpPr>
          <p:sp>
            <p:nvSpPr>
              <p:cNvPr id="146" name="Freeform 13"/>
              <p:cNvSpPr>
                <a:spLocks noEditPoints="1"/>
              </p:cNvSpPr>
              <p:nvPr/>
            </p:nvSpPr>
            <p:spPr bwMode="auto">
              <a:xfrm>
                <a:off x="215901" y="1787525"/>
                <a:ext cx="693738" cy="571500"/>
              </a:xfrm>
              <a:custGeom>
                <a:avLst/>
                <a:gdLst>
                  <a:gd name="T0" fmla="*/ 166 w 182"/>
                  <a:gd name="T1" fmla="*/ 0 h 152"/>
                  <a:gd name="T2" fmla="*/ 15 w 182"/>
                  <a:gd name="T3" fmla="*/ 0 h 152"/>
                  <a:gd name="T4" fmla="*/ 0 w 182"/>
                  <a:gd name="T5" fmla="*/ 15 h 152"/>
                  <a:gd name="T6" fmla="*/ 0 w 182"/>
                  <a:gd name="T7" fmla="*/ 107 h 152"/>
                  <a:gd name="T8" fmla="*/ 15 w 182"/>
                  <a:gd name="T9" fmla="*/ 123 h 152"/>
                  <a:gd name="T10" fmla="*/ 70 w 182"/>
                  <a:gd name="T11" fmla="*/ 123 h 152"/>
                  <a:gd name="T12" fmla="*/ 70 w 182"/>
                  <a:gd name="T13" fmla="*/ 142 h 152"/>
                  <a:gd name="T14" fmla="*/ 27 w 182"/>
                  <a:gd name="T15" fmla="*/ 142 h 152"/>
                  <a:gd name="T16" fmla="*/ 17 w 182"/>
                  <a:gd name="T17" fmla="*/ 152 h 152"/>
                  <a:gd name="T18" fmla="*/ 164 w 182"/>
                  <a:gd name="T19" fmla="*/ 152 h 152"/>
                  <a:gd name="T20" fmla="*/ 155 w 182"/>
                  <a:gd name="T21" fmla="*/ 142 h 152"/>
                  <a:gd name="T22" fmla="*/ 111 w 182"/>
                  <a:gd name="T23" fmla="*/ 142 h 152"/>
                  <a:gd name="T24" fmla="*/ 111 w 182"/>
                  <a:gd name="T25" fmla="*/ 123 h 152"/>
                  <a:gd name="T26" fmla="*/ 166 w 182"/>
                  <a:gd name="T27" fmla="*/ 123 h 152"/>
                  <a:gd name="T28" fmla="*/ 182 w 182"/>
                  <a:gd name="T29" fmla="*/ 107 h 152"/>
                  <a:gd name="T30" fmla="*/ 182 w 182"/>
                  <a:gd name="T31" fmla="*/ 15 h 152"/>
                  <a:gd name="T32" fmla="*/ 166 w 182"/>
                  <a:gd name="T33" fmla="*/ 0 h 152"/>
                  <a:gd name="T34" fmla="*/ 172 w 182"/>
                  <a:gd name="T35" fmla="*/ 107 h 152"/>
                  <a:gd name="T36" fmla="*/ 166 w 182"/>
                  <a:gd name="T37" fmla="*/ 112 h 152"/>
                  <a:gd name="T38" fmla="*/ 15 w 182"/>
                  <a:gd name="T39" fmla="*/ 112 h 152"/>
                  <a:gd name="T40" fmla="*/ 10 w 182"/>
                  <a:gd name="T41" fmla="*/ 107 h 152"/>
                  <a:gd name="T42" fmla="*/ 10 w 182"/>
                  <a:gd name="T43" fmla="*/ 15 h 152"/>
                  <a:gd name="T44" fmla="*/ 15 w 182"/>
                  <a:gd name="T45" fmla="*/ 10 h 152"/>
                  <a:gd name="T46" fmla="*/ 166 w 182"/>
                  <a:gd name="T47" fmla="*/ 10 h 152"/>
                  <a:gd name="T48" fmla="*/ 172 w 182"/>
                  <a:gd name="T49" fmla="*/ 15 h 152"/>
                  <a:gd name="T50" fmla="*/ 172 w 182"/>
                  <a:gd name="T51" fmla="*/ 107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2" h="152">
                    <a:moveTo>
                      <a:pt x="166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0" y="116"/>
                      <a:pt x="7" y="123"/>
                      <a:pt x="15" y="123"/>
                    </a:cubicBezTo>
                    <a:cubicBezTo>
                      <a:pt x="70" y="123"/>
                      <a:pt x="70" y="123"/>
                      <a:pt x="70" y="123"/>
                    </a:cubicBezTo>
                    <a:cubicBezTo>
                      <a:pt x="70" y="142"/>
                      <a:pt x="70" y="142"/>
                      <a:pt x="70" y="142"/>
                    </a:cubicBezTo>
                    <a:cubicBezTo>
                      <a:pt x="27" y="142"/>
                      <a:pt x="27" y="142"/>
                      <a:pt x="27" y="142"/>
                    </a:cubicBezTo>
                    <a:cubicBezTo>
                      <a:pt x="21" y="142"/>
                      <a:pt x="17" y="147"/>
                      <a:pt x="17" y="152"/>
                    </a:cubicBezTo>
                    <a:cubicBezTo>
                      <a:pt x="164" y="152"/>
                      <a:pt x="164" y="152"/>
                      <a:pt x="164" y="152"/>
                    </a:cubicBezTo>
                    <a:cubicBezTo>
                      <a:pt x="164" y="147"/>
                      <a:pt x="160" y="142"/>
                      <a:pt x="155" y="142"/>
                    </a:cubicBezTo>
                    <a:cubicBezTo>
                      <a:pt x="111" y="142"/>
                      <a:pt x="111" y="142"/>
                      <a:pt x="111" y="142"/>
                    </a:cubicBezTo>
                    <a:cubicBezTo>
                      <a:pt x="111" y="123"/>
                      <a:pt x="111" y="123"/>
                      <a:pt x="111" y="123"/>
                    </a:cubicBezTo>
                    <a:cubicBezTo>
                      <a:pt x="166" y="123"/>
                      <a:pt x="166" y="123"/>
                      <a:pt x="166" y="123"/>
                    </a:cubicBezTo>
                    <a:cubicBezTo>
                      <a:pt x="175" y="123"/>
                      <a:pt x="182" y="116"/>
                      <a:pt x="182" y="107"/>
                    </a:cubicBezTo>
                    <a:cubicBezTo>
                      <a:pt x="182" y="15"/>
                      <a:pt x="182" y="15"/>
                      <a:pt x="182" y="15"/>
                    </a:cubicBezTo>
                    <a:cubicBezTo>
                      <a:pt x="182" y="7"/>
                      <a:pt x="175" y="0"/>
                      <a:pt x="166" y="0"/>
                    </a:cubicBezTo>
                    <a:close/>
                    <a:moveTo>
                      <a:pt x="172" y="107"/>
                    </a:moveTo>
                    <a:cubicBezTo>
                      <a:pt x="172" y="110"/>
                      <a:pt x="169" y="112"/>
                      <a:pt x="166" y="112"/>
                    </a:cubicBezTo>
                    <a:cubicBezTo>
                      <a:pt x="15" y="112"/>
                      <a:pt x="15" y="112"/>
                      <a:pt x="15" y="112"/>
                    </a:cubicBezTo>
                    <a:cubicBezTo>
                      <a:pt x="12" y="112"/>
                      <a:pt x="10" y="110"/>
                      <a:pt x="10" y="107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2"/>
                      <a:pt x="12" y="10"/>
                      <a:pt x="15" y="10"/>
                    </a:cubicBezTo>
                    <a:cubicBezTo>
                      <a:pt x="166" y="10"/>
                      <a:pt x="166" y="10"/>
                      <a:pt x="166" y="10"/>
                    </a:cubicBezTo>
                    <a:cubicBezTo>
                      <a:pt x="169" y="10"/>
                      <a:pt x="172" y="12"/>
                      <a:pt x="172" y="15"/>
                    </a:cubicBezTo>
                    <a:lnTo>
                      <a:pt x="172" y="1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14"/>
              <p:cNvSpPr>
                <a:spLocks noEditPoints="1"/>
              </p:cNvSpPr>
              <p:nvPr/>
            </p:nvSpPr>
            <p:spPr bwMode="auto">
              <a:xfrm>
                <a:off x="409576" y="1866900"/>
                <a:ext cx="301625" cy="296863"/>
              </a:xfrm>
              <a:custGeom>
                <a:avLst/>
                <a:gdLst>
                  <a:gd name="T0" fmla="*/ 0 w 79"/>
                  <a:gd name="T1" fmla="*/ 40 h 79"/>
                  <a:gd name="T2" fmla="*/ 79 w 79"/>
                  <a:gd name="T3" fmla="*/ 40 h 79"/>
                  <a:gd name="T4" fmla="*/ 38 w 79"/>
                  <a:gd name="T5" fmla="*/ 5 h 79"/>
                  <a:gd name="T6" fmla="*/ 25 w 79"/>
                  <a:gd name="T7" fmla="*/ 18 h 79"/>
                  <a:gd name="T8" fmla="*/ 38 w 79"/>
                  <a:gd name="T9" fmla="*/ 23 h 79"/>
                  <a:gd name="T10" fmla="*/ 21 w 79"/>
                  <a:gd name="T11" fmla="*/ 38 h 79"/>
                  <a:gd name="T12" fmla="*/ 38 w 79"/>
                  <a:gd name="T13" fmla="*/ 23 h 79"/>
                  <a:gd name="T14" fmla="*/ 38 w 79"/>
                  <a:gd name="T15" fmla="*/ 57 h 79"/>
                  <a:gd name="T16" fmla="*/ 21 w 79"/>
                  <a:gd name="T17" fmla="*/ 42 h 79"/>
                  <a:gd name="T18" fmla="*/ 38 w 79"/>
                  <a:gd name="T19" fmla="*/ 61 h 79"/>
                  <a:gd name="T20" fmla="*/ 25 w 79"/>
                  <a:gd name="T21" fmla="*/ 62 h 79"/>
                  <a:gd name="T22" fmla="*/ 41 w 79"/>
                  <a:gd name="T23" fmla="*/ 74 h 79"/>
                  <a:gd name="T24" fmla="*/ 54 w 79"/>
                  <a:gd name="T25" fmla="*/ 62 h 79"/>
                  <a:gd name="T26" fmla="*/ 41 w 79"/>
                  <a:gd name="T27" fmla="*/ 57 h 79"/>
                  <a:gd name="T28" fmla="*/ 58 w 79"/>
                  <a:gd name="T29" fmla="*/ 42 h 79"/>
                  <a:gd name="T30" fmla="*/ 41 w 79"/>
                  <a:gd name="T31" fmla="*/ 57 h 79"/>
                  <a:gd name="T32" fmla="*/ 41 w 79"/>
                  <a:gd name="T33" fmla="*/ 23 h 79"/>
                  <a:gd name="T34" fmla="*/ 58 w 79"/>
                  <a:gd name="T35" fmla="*/ 38 h 79"/>
                  <a:gd name="T36" fmla="*/ 42 w 79"/>
                  <a:gd name="T37" fmla="*/ 19 h 79"/>
                  <a:gd name="T38" fmla="*/ 54 w 79"/>
                  <a:gd name="T39" fmla="*/ 18 h 79"/>
                  <a:gd name="T40" fmla="*/ 50 w 79"/>
                  <a:gd name="T41" fmla="*/ 5 h 79"/>
                  <a:gd name="T42" fmla="*/ 58 w 79"/>
                  <a:gd name="T43" fmla="*/ 17 h 79"/>
                  <a:gd name="T44" fmla="*/ 21 w 79"/>
                  <a:gd name="T45" fmla="*/ 17 h 79"/>
                  <a:gd name="T46" fmla="*/ 29 w 79"/>
                  <a:gd name="T47" fmla="*/ 5 h 79"/>
                  <a:gd name="T48" fmla="*/ 20 w 79"/>
                  <a:gd name="T49" fmla="*/ 20 h 79"/>
                  <a:gd name="T50" fmla="*/ 4 w 79"/>
                  <a:gd name="T51" fmla="*/ 38 h 79"/>
                  <a:gd name="T52" fmla="*/ 20 w 79"/>
                  <a:gd name="T53" fmla="*/ 20 h 79"/>
                  <a:gd name="T54" fmla="*/ 20 w 79"/>
                  <a:gd name="T55" fmla="*/ 60 h 79"/>
                  <a:gd name="T56" fmla="*/ 4 w 79"/>
                  <a:gd name="T57" fmla="*/ 42 h 79"/>
                  <a:gd name="T58" fmla="*/ 21 w 79"/>
                  <a:gd name="T59" fmla="*/ 63 h 79"/>
                  <a:gd name="T60" fmla="*/ 15 w 79"/>
                  <a:gd name="T61" fmla="*/ 66 h 79"/>
                  <a:gd name="T62" fmla="*/ 58 w 79"/>
                  <a:gd name="T63" fmla="*/ 63 h 79"/>
                  <a:gd name="T64" fmla="*/ 50 w 79"/>
                  <a:gd name="T65" fmla="*/ 74 h 79"/>
                  <a:gd name="T66" fmla="*/ 59 w 79"/>
                  <a:gd name="T67" fmla="*/ 60 h 79"/>
                  <a:gd name="T68" fmla="*/ 76 w 79"/>
                  <a:gd name="T69" fmla="*/ 42 h 79"/>
                  <a:gd name="T70" fmla="*/ 59 w 79"/>
                  <a:gd name="T71" fmla="*/ 60 h 79"/>
                  <a:gd name="T72" fmla="*/ 59 w 79"/>
                  <a:gd name="T73" fmla="*/ 20 h 79"/>
                  <a:gd name="T74" fmla="*/ 76 w 79"/>
                  <a:gd name="T75" fmla="*/ 3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9" h="79">
                    <a:moveTo>
                      <a:pt x="40" y="0"/>
                    </a:moveTo>
                    <a:cubicBezTo>
                      <a:pt x="18" y="0"/>
                      <a:pt x="0" y="18"/>
                      <a:pt x="0" y="40"/>
                    </a:cubicBezTo>
                    <a:cubicBezTo>
                      <a:pt x="0" y="62"/>
                      <a:pt x="18" y="79"/>
                      <a:pt x="40" y="79"/>
                    </a:cubicBezTo>
                    <a:cubicBezTo>
                      <a:pt x="62" y="79"/>
                      <a:pt x="79" y="62"/>
                      <a:pt x="79" y="40"/>
                    </a:cubicBezTo>
                    <a:cubicBezTo>
                      <a:pt x="79" y="18"/>
                      <a:pt x="62" y="0"/>
                      <a:pt x="40" y="0"/>
                    </a:cubicBezTo>
                    <a:close/>
                    <a:moveTo>
                      <a:pt x="38" y="5"/>
                    </a:moveTo>
                    <a:cubicBezTo>
                      <a:pt x="38" y="19"/>
                      <a:pt x="38" y="19"/>
                      <a:pt x="38" y="19"/>
                    </a:cubicBezTo>
                    <a:cubicBezTo>
                      <a:pt x="34" y="19"/>
                      <a:pt x="29" y="19"/>
                      <a:pt x="25" y="18"/>
                    </a:cubicBezTo>
                    <a:cubicBezTo>
                      <a:pt x="29" y="11"/>
                      <a:pt x="33" y="6"/>
                      <a:pt x="38" y="5"/>
                    </a:cubicBezTo>
                    <a:close/>
                    <a:moveTo>
                      <a:pt x="38" y="23"/>
                    </a:moveTo>
                    <a:cubicBezTo>
                      <a:pt x="38" y="38"/>
                      <a:pt x="38" y="38"/>
                      <a:pt x="38" y="38"/>
                    </a:cubicBezTo>
                    <a:cubicBezTo>
                      <a:pt x="21" y="38"/>
                      <a:pt x="21" y="38"/>
                      <a:pt x="21" y="38"/>
                    </a:cubicBezTo>
                    <a:cubicBezTo>
                      <a:pt x="21" y="32"/>
                      <a:pt x="22" y="26"/>
                      <a:pt x="24" y="21"/>
                    </a:cubicBezTo>
                    <a:cubicBezTo>
                      <a:pt x="29" y="22"/>
                      <a:pt x="33" y="22"/>
                      <a:pt x="38" y="23"/>
                    </a:cubicBezTo>
                    <a:close/>
                    <a:moveTo>
                      <a:pt x="38" y="42"/>
                    </a:moveTo>
                    <a:cubicBezTo>
                      <a:pt x="38" y="57"/>
                      <a:pt x="38" y="57"/>
                      <a:pt x="38" y="57"/>
                    </a:cubicBezTo>
                    <a:cubicBezTo>
                      <a:pt x="33" y="57"/>
                      <a:pt x="29" y="58"/>
                      <a:pt x="24" y="59"/>
                    </a:cubicBezTo>
                    <a:cubicBezTo>
                      <a:pt x="22" y="54"/>
                      <a:pt x="21" y="48"/>
                      <a:pt x="21" y="42"/>
                    </a:cubicBezTo>
                    <a:lnTo>
                      <a:pt x="38" y="42"/>
                    </a:lnTo>
                    <a:close/>
                    <a:moveTo>
                      <a:pt x="38" y="61"/>
                    </a:moveTo>
                    <a:cubicBezTo>
                      <a:pt x="38" y="74"/>
                      <a:pt x="38" y="74"/>
                      <a:pt x="38" y="74"/>
                    </a:cubicBezTo>
                    <a:cubicBezTo>
                      <a:pt x="33" y="73"/>
                      <a:pt x="29" y="69"/>
                      <a:pt x="25" y="62"/>
                    </a:cubicBezTo>
                    <a:cubicBezTo>
                      <a:pt x="29" y="61"/>
                      <a:pt x="34" y="61"/>
                      <a:pt x="38" y="61"/>
                    </a:cubicBezTo>
                    <a:close/>
                    <a:moveTo>
                      <a:pt x="41" y="74"/>
                    </a:moveTo>
                    <a:cubicBezTo>
                      <a:pt x="41" y="61"/>
                      <a:pt x="41" y="61"/>
                      <a:pt x="41" y="61"/>
                    </a:cubicBezTo>
                    <a:cubicBezTo>
                      <a:pt x="46" y="61"/>
                      <a:pt x="50" y="61"/>
                      <a:pt x="54" y="62"/>
                    </a:cubicBezTo>
                    <a:cubicBezTo>
                      <a:pt x="51" y="69"/>
                      <a:pt x="46" y="74"/>
                      <a:pt x="41" y="74"/>
                    </a:cubicBezTo>
                    <a:close/>
                    <a:moveTo>
                      <a:pt x="41" y="57"/>
                    </a:moveTo>
                    <a:cubicBezTo>
                      <a:pt x="41" y="42"/>
                      <a:pt x="41" y="42"/>
                      <a:pt x="41" y="42"/>
                    </a:cubicBezTo>
                    <a:cubicBezTo>
                      <a:pt x="58" y="42"/>
                      <a:pt x="58" y="42"/>
                      <a:pt x="58" y="42"/>
                    </a:cubicBezTo>
                    <a:cubicBezTo>
                      <a:pt x="58" y="48"/>
                      <a:pt x="57" y="54"/>
                      <a:pt x="55" y="59"/>
                    </a:cubicBezTo>
                    <a:cubicBezTo>
                      <a:pt x="51" y="58"/>
                      <a:pt x="46" y="57"/>
                      <a:pt x="41" y="57"/>
                    </a:cubicBezTo>
                    <a:close/>
                    <a:moveTo>
                      <a:pt x="41" y="38"/>
                    </a:moveTo>
                    <a:cubicBezTo>
                      <a:pt x="41" y="23"/>
                      <a:pt x="41" y="23"/>
                      <a:pt x="41" y="23"/>
                    </a:cubicBezTo>
                    <a:cubicBezTo>
                      <a:pt x="46" y="22"/>
                      <a:pt x="51" y="22"/>
                      <a:pt x="55" y="21"/>
                    </a:cubicBezTo>
                    <a:cubicBezTo>
                      <a:pt x="57" y="26"/>
                      <a:pt x="58" y="32"/>
                      <a:pt x="58" y="38"/>
                    </a:cubicBezTo>
                    <a:lnTo>
                      <a:pt x="41" y="38"/>
                    </a:lnTo>
                    <a:close/>
                    <a:moveTo>
                      <a:pt x="42" y="19"/>
                    </a:moveTo>
                    <a:cubicBezTo>
                      <a:pt x="42" y="5"/>
                      <a:pt x="42" y="5"/>
                      <a:pt x="42" y="5"/>
                    </a:cubicBezTo>
                    <a:cubicBezTo>
                      <a:pt x="46" y="6"/>
                      <a:pt x="51" y="11"/>
                      <a:pt x="54" y="18"/>
                    </a:cubicBezTo>
                    <a:cubicBezTo>
                      <a:pt x="50" y="19"/>
                      <a:pt x="46" y="19"/>
                      <a:pt x="42" y="19"/>
                    </a:cubicBezTo>
                    <a:close/>
                    <a:moveTo>
                      <a:pt x="50" y="5"/>
                    </a:moveTo>
                    <a:cubicBezTo>
                      <a:pt x="56" y="7"/>
                      <a:pt x="61" y="10"/>
                      <a:pt x="65" y="14"/>
                    </a:cubicBezTo>
                    <a:cubicBezTo>
                      <a:pt x="63" y="15"/>
                      <a:pt x="60" y="16"/>
                      <a:pt x="58" y="17"/>
                    </a:cubicBezTo>
                    <a:cubicBezTo>
                      <a:pt x="56" y="12"/>
                      <a:pt x="53" y="8"/>
                      <a:pt x="50" y="5"/>
                    </a:cubicBezTo>
                    <a:close/>
                    <a:moveTo>
                      <a:pt x="21" y="17"/>
                    </a:moveTo>
                    <a:cubicBezTo>
                      <a:pt x="19" y="16"/>
                      <a:pt x="17" y="15"/>
                      <a:pt x="15" y="14"/>
                    </a:cubicBezTo>
                    <a:cubicBezTo>
                      <a:pt x="19" y="10"/>
                      <a:pt x="24" y="7"/>
                      <a:pt x="29" y="5"/>
                    </a:cubicBezTo>
                    <a:cubicBezTo>
                      <a:pt x="26" y="8"/>
                      <a:pt x="23" y="12"/>
                      <a:pt x="21" y="17"/>
                    </a:cubicBezTo>
                    <a:close/>
                    <a:moveTo>
                      <a:pt x="20" y="20"/>
                    </a:moveTo>
                    <a:cubicBezTo>
                      <a:pt x="18" y="25"/>
                      <a:pt x="17" y="31"/>
                      <a:pt x="17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0"/>
                      <a:pt x="7" y="22"/>
                      <a:pt x="12" y="17"/>
                    </a:cubicBezTo>
                    <a:cubicBezTo>
                      <a:pt x="15" y="18"/>
                      <a:pt x="17" y="19"/>
                      <a:pt x="20" y="20"/>
                    </a:cubicBezTo>
                    <a:close/>
                    <a:moveTo>
                      <a:pt x="17" y="42"/>
                    </a:moveTo>
                    <a:cubicBezTo>
                      <a:pt x="17" y="48"/>
                      <a:pt x="18" y="55"/>
                      <a:pt x="20" y="60"/>
                    </a:cubicBezTo>
                    <a:cubicBezTo>
                      <a:pt x="17" y="61"/>
                      <a:pt x="15" y="62"/>
                      <a:pt x="12" y="63"/>
                    </a:cubicBezTo>
                    <a:cubicBezTo>
                      <a:pt x="7" y="57"/>
                      <a:pt x="4" y="50"/>
                      <a:pt x="4" y="42"/>
                    </a:cubicBezTo>
                    <a:lnTo>
                      <a:pt x="17" y="42"/>
                    </a:lnTo>
                    <a:close/>
                    <a:moveTo>
                      <a:pt x="21" y="63"/>
                    </a:moveTo>
                    <a:cubicBezTo>
                      <a:pt x="23" y="68"/>
                      <a:pt x="26" y="72"/>
                      <a:pt x="29" y="74"/>
                    </a:cubicBezTo>
                    <a:cubicBezTo>
                      <a:pt x="24" y="73"/>
                      <a:pt x="19" y="70"/>
                      <a:pt x="15" y="66"/>
                    </a:cubicBezTo>
                    <a:cubicBezTo>
                      <a:pt x="17" y="65"/>
                      <a:pt x="19" y="64"/>
                      <a:pt x="21" y="63"/>
                    </a:cubicBezTo>
                    <a:close/>
                    <a:moveTo>
                      <a:pt x="58" y="63"/>
                    </a:moveTo>
                    <a:cubicBezTo>
                      <a:pt x="60" y="64"/>
                      <a:pt x="63" y="65"/>
                      <a:pt x="65" y="66"/>
                    </a:cubicBezTo>
                    <a:cubicBezTo>
                      <a:pt x="61" y="70"/>
                      <a:pt x="56" y="73"/>
                      <a:pt x="50" y="74"/>
                    </a:cubicBezTo>
                    <a:cubicBezTo>
                      <a:pt x="53" y="72"/>
                      <a:pt x="56" y="68"/>
                      <a:pt x="58" y="63"/>
                    </a:cubicBezTo>
                    <a:close/>
                    <a:moveTo>
                      <a:pt x="59" y="60"/>
                    </a:moveTo>
                    <a:cubicBezTo>
                      <a:pt x="61" y="55"/>
                      <a:pt x="62" y="48"/>
                      <a:pt x="62" y="42"/>
                    </a:cubicBezTo>
                    <a:cubicBezTo>
                      <a:pt x="76" y="42"/>
                      <a:pt x="76" y="42"/>
                      <a:pt x="76" y="42"/>
                    </a:cubicBezTo>
                    <a:cubicBezTo>
                      <a:pt x="75" y="50"/>
                      <a:pt x="72" y="57"/>
                      <a:pt x="67" y="63"/>
                    </a:cubicBezTo>
                    <a:cubicBezTo>
                      <a:pt x="65" y="62"/>
                      <a:pt x="62" y="61"/>
                      <a:pt x="59" y="60"/>
                    </a:cubicBezTo>
                    <a:close/>
                    <a:moveTo>
                      <a:pt x="62" y="38"/>
                    </a:moveTo>
                    <a:cubicBezTo>
                      <a:pt x="62" y="31"/>
                      <a:pt x="61" y="25"/>
                      <a:pt x="59" y="20"/>
                    </a:cubicBezTo>
                    <a:cubicBezTo>
                      <a:pt x="62" y="19"/>
                      <a:pt x="65" y="18"/>
                      <a:pt x="67" y="17"/>
                    </a:cubicBezTo>
                    <a:cubicBezTo>
                      <a:pt x="72" y="22"/>
                      <a:pt x="75" y="30"/>
                      <a:pt x="76" y="38"/>
                    </a:cubicBezTo>
                    <a:lnTo>
                      <a:pt x="62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4" name="组合 68"/>
          <p:cNvGrpSpPr/>
          <p:nvPr/>
        </p:nvGrpSpPr>
        <p:grpSpPr>
          <a:xfrm>
            <a:off x="3807980" y="4202247"/>
            <a:ext cx="2115109" cy="1461326"/>
            <a:chOff x="4950807" y="3049516"/>
            <a:chExt cx="2253896" cy="1476520"/>
          </a:xfrm>
        </p:grpSpPr>
        <p:sp>
          <p:nvSpPr>
            <p:cNvPr id="152" name="Freeform 7"/>
            <p:cNvSpPr>
              <a:spLocks/>
            </p:cNvSpPr>
            <p:nvPr/>
          </p:nvSpPr>
          <p:spPr bwMode="auto">
            <a:xfrm>
              <a:off x="4950807" y="3049516"/>
              <a:ext cx="2253896" cy="1476520"/>
            </a:xfrm>
            <a:custGeom>
              <a:avLst/>
              <a:gdLst>
                <a:gd name="T0" fmla="*/ 3256 w 3324"/>
                <a:gd name="T1" fmla="*/ 470 h 2157"/>
                <a:gd name="T2" fmla="*/ 1880 w 3324"/>
                <a:gd name="T3" fmla="*/ 2056 h 2157"/>
                <a:gd name="T4" fmla="*/ 1880 w 3324"/>
                <a:gd name="T5" fmla="*/ 2056 h 2157"/>
                <a:gd name="T6" fmla="*/ 1663 w 3324"/>
                <a:gd name="T7" fmla="*/ 2157 h 2157"/>
                <a:gd name="T8" fmla="*/ 1451 w 3324"/>
                <a:gd name="T9" fmla="*/ 2062 h 2157"/>
                <a:gd name="T10" fmla="*/ 1450 w 3324"/>
                <a:gd name="T11" fmla="*/ 2062 h 2157"/>
                <a:gd name="T12" fmla="*/ 83 w 3324"/>
                <a:gd name="T13" fmla="*/ 485 h 2157"/>
                <a:gd name="T14" fmla="*/ 0 w 3324"/>
                <a:gd name="T15" fmla="*/ 284 h 2157"/>
                <a:gd name="T16" fmla="*/ 283 w 3324"/>
                <a:gd name="T17" fmla="*/ 0 h 2157"/>
                <a:gd name="T18" fmla="*/ 283 w 3324"/>
                <a:gd name="T19" fmla="*/ 0 h 2157"/>
                <a:gd name="T20" fmla="*/ 284 w 3324"/>
                <a:gd name="T21" fmla="*/ 0 h 2157"/>
                <a:gd name="T22" fmla="*/ 3039 w 3324"/>
                <a:gd name="T23" fmla="*/ 0 h 2157"/>
                <a:gd name="T24" fmla="*/ 3039 w 3324"/>
                <a:gd name="T25" fmla="*/ 0 h 2157"/>
                <a:gd name="T26" fmla="*/ 3040 w 3324"/>
                <a:gd name="T27" fmla="*/ 0 h 2157"/>
                <a:gd name="T28" fmla="*/ 3324 w 3324"/>
                <a:gd name="T29" fmla="*/ 284 h 2157"/>
                <a:gd name="T30" fmla="*/ 3256 w 3324"/>
                <a:gd name="T31" fmla="*/ 470 h 2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24" h="2157">
                  <a:moveTo>
                    <a:pt x="3256" y="470"/>
                  </a:moveTo>
                  <a:lnTo>
                    <a:pt x="1880" y="2056"/>
                  </a:lnTo>
                  <a:lnTo>
                    <a:pt x="1880" y="2056"/>
                  </a:lnTo>
                  <a:cubicBezTo>
                    <a:pt x="1828" y="2118"/>
                    <a:pt x="1750" y="2157"/>
                    <a:pt x="1663" y="2157"/>
                  </a:cubicBezTo>
                  <a:cubicBezTo>
                    <a:pt x="1578" y="2157"/>
                    <a:pt x="1503" y="2120"/>
                    <a:pt x="1451" y="2062"/>
                  </a:cubicBezTo>
                  <a:lnTo>
                    <a:pt x="1450" y="2062"/>
                  </a:lnTo>
                  <a:lnTo>
                    <a:pt x="83" y="485"/>
                  </a:lnTo>
                  <a:cubicBezTo>
                    <a:pt x="32" y="433"/>
                    <a:pt x="0" y="363"/>
                    <a:pt x="0" y="284"/>
                  </a:cubicBezTo>
                  <a:cubicBezTo>
                    <a:pt x="0" y="128"/>
                    <a:pt x="127" y="1"/>
                    <a:pt x="283" y="0"/>
                  </a:cubicBezTo>
                  <a:lnTo>
                    <a:pt x="283" y="0"/>
                  </a:lnTo>
                  <a:lnTo>
                    <a:pt x="284" y="0"/>
                  </a:lnTo>
                  <a:lnTo>
                    <a:pt x="3039" y="0"/>
                  </a:lnTo>
                  <a:lnTo>
                    <a:pt x="3039" y="0"/>
                  </a:lnTo>
                  <a:lnTo>
                    <a:pt x="3040" y="0"/>
                  </a:lnTo>
                  <a:cubicBezTo>
                    <a:pt x="3197" y="0"/>
                    <a:pt x="3324" y="127"/>
                    <a:pt x="3324" y="284"/>
                  </a:cubicBezTo>
                  <a:cubicBezTo>
                    <a:pt x="3324" y="355"/>
                    <a:pt x="3299" y="420"/>
                    <a:pt x="3256" y="470"/>
                  </a:cubicBezTo>
                  <a:close/>
                </a:path>
              </a:pathLst>
            </a:custGeom>
            <a:solidFill>
              <a:srgbClr val="FC37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5" name="组合 53"/>
            <p:cNvGrpSpPr/>
            <p:nvPr/>
          </p:nvGrpSpPr>
          <p:grpSpPr>
            <a:xfrm>
              <a:off x="5829315" y="3283747"/>
              <a:ext cx="496885" cy="551594"/>
              <a:chOff x="185738" y="3713163"/>
              <a:chExt cx="533400" cy="592138"/>
            </a:xfrm>
            <a:solidFill>
              <a:schemeClr val="bg1"/>
            </a:solidFill>
          </p:grpSpPr>
          <p:sp>
            <p:nvSpPr>
              <p:cNvPr id="154" name="Freeform 16"/>
              <p:cNvSpPr>
                <a:spLocks/>
              </p:cNvSpPr>
              <p:nvPr/>
            </p:nvSpPr>
            <p:spPr bwMode="auto">
              <a:xfrm>
                <a:off x="330201" y="3713163"/>
                <a:ext cx="53975" cy="125413"/>
              </a:xfrm>
              <a:custGeom>
                <a:avLst/>
                <a:gdLst>
                  <a:gd name="T0" fmla="*/ 7 w 14"/>
                  <a:gd name="T1" fmla="*/ 33 h 33"/>
                  <a:gd name="T2" fmla="*/ 14 w 14"/>
                  <a:gd name="T3" fmla="*/ 26 h 33"/>
                  <a:gd name="T4" fmla="*/ 14 w 14"/>
                  <a:gd name="T5" fmla="*/ 6 h 33"/>
                  <a:gd name="T6" fmla="*/ 7 w 14"/>
                  <a:gd name="T7" fmla="*/ 0 h 33"/>
                  <a:gd name="T8" fmla="*/ 0 w 14"/>
                  <a:gd name="T9" fmla="*/ 6 h 33"/>
                  <a:gd name="T10" fmla="*/ 0 w 14"/>
                  <a:gd name="T11" fmla="*/ 26 h 33"/>
                  <a:gd name="T12" fmla="*/ 7 w 14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33">
                    <a:moveTo>
                      <a:pt x="7" y="33"/>
                    </a:moveTo>
                    <a:cubicBezTo>
                      <a:pt x="10" y="33"/>
                      <a:pt x="14" y="29"/>
                      <a:pt x="14" y="2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3"/>
                      <a:pt x="10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9"/>
                      <a:pt x="3" y="33"/>
                      <a:pt x="7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17"/>
              <p:cNvSpPr>
                <a:spLocks/>
              </p:cNvSpPr>
              <p:nvPr/>
            </p:nvSpPr>
            <p:spPr bwMode="auto">
              <a:xfrm>
                <a:off x="520701" y="3713163"/>
                <a:ext cx="53975" cy="125413"/>
              </a:xfrm>
              <a:custGeom>
                <a:avLst/>
                <a:gdLst>
                  <a:gd name="T0" fmla="*/ 7 w 14"/>
                  <a:gd name="T1" fmla="*/ 33 h 33"/>
                  <a:gd name="T2" fmla="*/ 14 w 14"/>
                  <a:gd name="T3" fmla="*/ 26 h 33"/>
                  <a:gd name="T4" fmla="*/ 14 w 14"/>
                  <a:gd name="T5" fmla="*/ 6 h 33"/>
                  <a:gd name="T6" fmla="*/ 7 w 14"/>
                  <a:gd name="T7" fmla="*/ 0 h 33"/>
                  <a:gd name="T8" fmla="*/ 0 w 14"/>
                  <a:gd name="T9" fmla="*/ 6 h 33"/>
                  <a:gd name="T10" fmla="*/ 0 w 14"/>
                  <a:gd name="T11" fmla="*/ 26 h 33"/>
                  <a:gd name="T12" fmla="*/ 7 w 14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33">
                    <a:moveTo>
                      <a:pt x="7" y="33"/>
                    </a:moveTo>
                    <a:cubicBezTo>
                      <a:pt x="11" y="33"/>
                      <a:pt x="14" y="29"/>
                      <a:pt x="14" y="2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9"/>
                      <a:pt x="3" y="33"/>
                      <a:pt x="7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18"/>
              <p:cNvSpPr>
                <a:spLocks noEditPoints="1"/>
              </p:cNvSpPr>
              <p:nvPr/>
            </p:nvSpPr>
            <p:spPr bwMode="auto">
              <a:xfrm>
                <a:off x="185738" y="3773488"/>
                <a:ext cx="533400" cy="531813"/>
              </a:xfrm>
              <a:custGeom>
                <a:avLst/>
                <a:gdLst>
                  <a:gd name="T0" fmla="*/ 132 w 140"/>
                  <a:gd name="T1" fmla="*/ 0 h 141"/>
                  <a:gd name="T2" fmla="*/ 109 w 140"/>
                  <a:gd name="T3" fmla="*/ 0 h 141"/>
                  <a:gd name="T4" fmla="*/ 109 w 140"/>
                  <a:gd name="T5" fmla="*/ 10 h 141"/>
                  <a:gd name="T6" fmla="*/ 95 w 140"/>
                  <a:gd name="T7" fmla="*/ 24 h 141"/>
                  <a:gd name="T8" fmla="*/ 81 w 140"/>
                  <a:gd name="T9" fmla="*/ 10 h 141"/>
                  <a:gd name="T10" fmla="*/ 81 w 140"/>
                  <a:gd name="T11" fmla="*/ 0 h 141"/>
                  <a:gd name="T12" fmla="*/ 59 w 140"/>
                  <a:gd name="T13" fmla="*/ 0 h 141"/>
                  <a:gd name="T14" fmla="*/ 59 w 140"/>
                  <a:gd name="T15" fmla="*/ 10 h 141"/>
                  <a:gd name="T16" fmla="*/ 45 w 140"/>
                  <a:gd name="T17" fmla="*/ 24 h 141"/>
                  <a:gd name="T18" fmla="*/ 30 w 140"/>
                  <a:gd name="T19" fmla="*/ 10 h 141"/>
                  <a:gd name="T20" fmla="*/ 30 w 140"/>
                  <a:gd name="T21" fmla="*/ 0 h 141"/>
                  <a:gd name="T22" fmla="*/ 8 w 140"/>
                  <a:gd name="T23" fmla="*/ 0 h 141"/>
                  <a:gd name="T24" fmla="*/ 0 w 140"/>
                  <a:gd name="T25" fmla="*/ 8 h 141"/>
                  <a:gd name="T26" fmla="*/ 0 w 140"/>
                  <a:gd name="T27" fmla="*/ 133 h 141"/>
                  <a:gd name="T28" fmla="*/ 8 w 140"/>
                  <a:gd name="T29" fmla="*/ 141 h 141"/>
                  <a:gd name="T30" fmla="*/ 132 w 140"/>
                  <a:gd name="T31" fmla="*/ 141 h 141"/>
                  <a:gd name="T32" fmla="*/ 140 w 140"/>
                  <a:gd name="T33" fmla="*/ 133 h 141"/>
                  <a:gd name="T34" fmla="*/ 140 w 140"/>
                  <a:gd name="T35" fmla="*/ 8 h 141"/>
                  <a:gd name="T36" fmla="*/ 132 w 140"/>
                  <a:gd name="T37" fmla="*/ 0 h 141"/>
                  <a:gd name="T38" fmla="*/ 129 w 140"/>
                  <a:gd name="T39" fmla="*/ 128 h 141"/>
                  <a:gd name="T40" fmla="*/ 11 w 140"/>
                  <a:gd name="T41" fmla="*/ 128 h 141"/>
                  <a:gd name="T42" fmla="*/ 11 w 140"/>
                  <a:gd name="T43" fmla="*/ 44 h 141"/>
                  <a:gd name="T44" fmla="*/ 129 w 140"/>
                  <a:gd name="T45" fmla="*/ 44 h 141"/>
                  <a:gd name="T46" fmla="*/ 129 w 140"/>
                  <a:gd name="T47" fmla="*/ 128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0" h="141">
                    <a:moveTo>
                      <a:pt x="132" y="0"/>
                    </a:moveTo>
                    <a:cubicBezTo>
                      <a:pt x="109" y="0"/>
                      <a:pt x="109" y="0"/>
                      <a:pt x="109" y="0"/>
                    </a:cubicBezTo>
                    <a:cubicBezTo>
                      <a:pt x="109" y="10"/>
                      <a:pt x="109" y="10"/>
                      <a:pt x="109" y="10"/>
                    </a:cubicBezTo>
                    <a:cubicBezTo>
                      <a:pt x="109" y="18"/>
                      <a:pt x="103" y="24"/>
                      <a:pt x="95" y="24"/>
                    </a:cubicBezTo>
                    <a:cubicBezTo>
                      <a:pt x="87" y="24"/>
                      <a:pt x="81" y="18"/>
                      <a:pt x="81" y="1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59" y="18"/>
                      <a:pt x="53" y="24"/>
                      <a:pt x="45" y="24"/>
                    </a:cubicBezTo>
                    <a:cubicBezTo>
                      <a:pt x="37" y="24"/>
                      <a:pt x="30" y="18"/>
                      <a:pt x="30" y="1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38"/>
                      <a:pt x="4" y="141"/>
                      <a:pt x="8" y="141"/>
                    </a:cubicBezTo>
                    <a:cubicBezTo>
                      <a:pt x="132" y="141"/>
                      <a:pt x="132" y="141"/>
                      <a:pt x="132" y="141"/>
                    </a:cubicBezTo>
                    <a:cubicBezTo>
                      <a:pt x="136" y="141"/>
                      <a:pt x="140" y="138"/>
                      <a:pt x="140" y="133"/>
                    </a:cubicBezTo>
                    <a:cubicBezTo>
                      <a:pt x="140" y="8"/>
                      <a:pt x="140" y="8"/>
                      <a:pt x="140" y="8"/>
                    </a:cubicBezTo>
                    <a:cubicBezTo>
                      <a:pt x="140" y="4"/>
                      <a:pt x="136" y="0"/>
                      <a:pt x="132" y="0"/>
                    </a:cubicBezTo>
                    <a:close/>
                    <a:moveTo>
                      <a:pt x="129" y="128"/>
                    </a:moveTo>
                    <a:cubicBezTo>
                      <a:pt x="11" y="128"/>
                      <a:pt x="11" y="128"/>
                      <a:pt x="11" y="128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29" y="44"/>
                      <a:pt x="129" y="44"/>
                      <a:pt x="129" y="44"/>
                    </a:cubicBezTo>
                    <a:lnTo>
                      <a:pt x="129" y="1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172" name="TextBox 29"/>
          <p:cNvSpPr txBox="1"/>
          <p:nvPr/>
        </p:nvSpPr>
        <p:spPr>
          <a:xfrm>
            <a:off x="6619662" y="4114185"/>
            <a:ext cx="5199592" cy="19236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altLang="zh-CN" sz="2000" b="1" dirty="0" smtClean="0">
                <a:solidFill>
                  <a:srgbClr val="FF898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Педагогические работники, участвующие в реализации программ спортивной подготовки</a:t>
            </a:r>
            <a:r>
              <a:rPr lang="ru-RU" sz="1300" dirty="0" smtClean="0">
                <a:solidFill>
                  <a:srgbClr val="FF898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FF8989"/>
                </a:solidFill>
                <a:latin typeface="Arial" pitchFamily="34" charset="0"/>
                <a:cs typeface="Arial" pitchFamily="34" charset="0"/>
              </a:rPr>
              <a:t>, учитываются государственные награды, почетные звания, ведомственные знаки отличия, </a:t>
            </a:r>
            <a:r>
              <a:rPr lang="ru-RU" sz="2000" b="1" i="1" dirty="0" smtClean="0">
                <a:solidFill>
                  <a:srgbClr val="FF8989"/>
                </a:solidFill>
                <a:latin typeface="Arial" pitchFamily="34" charset="0"/>
                <a:cs typeface="Arial" pitchFamily="34" charset="0"/>
              </a:rPr>
              <a:t>полученные за достижения в спортивной подготовке лиц</a:t>
            </a:r>
            <a:r>
              <a:rPr lang="ru-RU" sz="2000" b="1" dirty="0" smtClean="0">
                <a:solidFill>
                  <a:srgbClr val="FF8989"/>
                </a:solidFill>
                <a:latin typeface="Arial" pitchFamily="34" charset="0"/>
                <a:cs typeface="Arial" pitchFamily="34" charset="0"/>
              </a:rPr>
              <a:t>, ее проходящих, а также результаты конкурсов  профессионального мастерства</a:t>
            </a:r>
            <a:endParaRPr lang="ru-RU" altLang="zh-CN" sz="2000" b="1" dirty="0">
              <a:solidFill>
                <a:srgbClr val="FF898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3" name="直接连接符 18"/>
          <p:cNvCxnSpPr/>
          <p:nvPr/>
        </p:nvCxnSpPr>
        <p:spPr>
          <a:xfrm rot="5400000" flipH="1" flipV="1">
            <a:off x="5283871" y="5162799"/>
            <a:ext cx="1685786" cy="91"/>
          </a:xfrm>
          <a:prstGeom prst="line">
            <a:avLst/>
          </a:prstGeom>
          <a:ln w="12700">
            <a:solidFill>
              <a:srgbClr val="FC3774"/>
            </a:solidFill>
            <a:prstDash val="dash"/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接连接符 24"/>
          <p:cNvCxnSpPr/>
          <p:nvPr/>
        </p:nvCxnSpPr>
        <p:spPr>
          <a:xfrm rot="5400000" flipH="1" flipV="1">
            <a:off x="4183786" y="1264961"/>
            <a:ext cx="1889760" cy="1588"/>
          </a:xfrm>
          <a:prstGeom prst="line">
            <a:avLst/>
          </a:prstGeom>
          <a:ln w="12700">
            <a:solidFill>
              <a:srgbClr val="2F5597"/>
            </a:solidFill>
            <a:prstDash val="dash"/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5">
            <a:extLst>
              <a:ext uri="{FF2B5EF4-FFF2-40B4-BE49-F238E27FC236}">
                <a16:creationId xmlns:a16="http://schemas.microsoft.com/office/drawing/2014/main" xmlns="" id="{83DB31D2-64CE-42A1-90C3-F5EF2E767E8C}"/>
              </a:ext>
            </a:extLst>
          </p:cNvPr>
          <p:cNvGrpSpPr/>
          <p:nvPr/>
        </p:nvGrpSpPr>
        <p:grpSpPr>
          <a:xfrm>
            <a:off x="-1419226" y="6410324"/>
            <a:ext cx="13611225" cy="447675"/>
            <a:chOff x="0" y="6086693"/>
            <a:chExt cx="12192000" cy="803103"/>
          </a:xfrm>
        </p:grpSpPr>
        <p:cxnSp>
          <p:nvCxnSpPr>
            <p:cNvPr id="220" name="Прямая соединительная линия 219">
              <a:extLst>
                <a:ext uri="{FF2B5EF4-FFF2-40B4-BE49-F238E27FC236}">
                  <a16:creationId xmlns:a16="http://schemas.microsoft.com/office/drawing/2014/main" xmlns="" id="{91F3022A-0379-4076-AF10-1323481D066B}"/>
                </a:ext>
              </a:extLst>
            </p:cNvPr>
            <p:cNvCxnSpPr/>
            <p:nvPr/>
          </p:nvCxnSpPr>
          <p:spPr>
            <a:xfrm>
              <a:off x="0" y="6086693"/>
              <a:ext cx="1219199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1" name="Прямоугольник 220">
              <a:extLst>
                <a:ext uri="{FF2B5EF4-FFF2-40B4-BE49-F238E27FC236}">
                  <a16:creationId xmlns:a16="http://schemas.microsoft.com/office/drawing/2014/main" xmlns="" id="{E081AAB7-53E2-410D-AFC0-6B0261DA8EC9}"/>
                </a:ext>
              </a:extLst>
            </p:cNvPr>
            <p:cNvSpPr/>
            <p:nvPr/>
          </p:nvSpPr>
          <p:spPr>
            <a:xfrm>
              <a:off x="0" y="6144417"/>
              <a:ext cx="12192000" cy="74537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</p:txBody>
        </p:sp>
      </p:grpSp>
      <p:sp>
        <p:nvSpPr>
          <p:cNvPr id="42" name="TextBox 29"/>
          <p:cNvSpPr txBox="1"/>
          <p:nvPr/>
        </p:nvSpPr>
        <p:spPr>
          <a:xfrm>
            <a:off x="5562601" y="276225"/>
            <a:ext cx="6086474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altLang="zh-CN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Педагогические работники, имеющие государственные награды, почетные звания, ведомственные знаки отличия и иные награды, полученные за достижения в педагогической деятельности, либо являющиеся призерами конкурсов профессионального мастерства педагогических работников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altLang="zh-CN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8224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五边形 1"/>
          <p:cNvSpPr/>
          <p:nvPr/>
        </p:nvSpPr>
        <p:spPr>
          <a:xfrm>
            <a:off x="0" y="0"/>
            <a:ext cx="4312920" cy="685800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1" name="Прямоугольник 40"/>
          <p:cNvSpPr/>
          <p:nvPr/>
        </p:nvSpPr>
        <p:spPr>
          <a:xfrm>
            <a:off x="0" y="2516340"/>
            <a:ext cx="3984336" cy="1395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Государственные награды, почетные звания, ведомственные знаки отличия</a:t>
            </a:r>
            <a:endParaRPr lang="ru-RU" sz="2800" dirty="0">
              <a:solidFill>
                <a:schemeClr val="bg1"/>
              </a:solidFill>
            </a:endParaRPr>
          </a:p>
        </p:txBody>
      </p:sp>
      <p:grpSp>
        <p:nvGrpSpPr>
          <p:cNvPr id="2" name="组合 66"/>
          <p:cNvGrpSpPr/>
          <p:nvPr/>
        </p:nvGrpSpPr>
        <p:grpSpPr>
          <a:xfrm>
            <a:off x="2874840" y="257448"/>
            <a:ext cx="2116637" cy="1461326"/>
            <a:chOff x="1904981" y="3049516"/>
            <a:chExt cx="2255524" cy="1476520"/>
          </a:xfrm>
        </p:grpSpPr>
        <p:sp>
          <p:nvSpPr>
            <p:cNvPr id="144" name="Freeform 5"/>
            <p:cNvSpPr>
              <a:spLocks/>
            </p:cNvSpPr>
            <p:nvPr/>
          </p:nvSpPr>
          <p:spPr bwMode="auto">
            <a:xfrm>
              <a:off x="1904981" y="3049516"/>
              <a:ext cx="2255524" cy="1476520"/>
            </a:xfrm>
            <a:custGeom>
              <a:avLst/>
              <a:gdLst>
                <a:gd name="T0" fmla="*/ 3256 w 3324"/>
                <a:gd name="T1" fmla="*/ 470 h 2157"/>
                <a:gd name="T2" fmla="*/ 1880 w 3324"/>
                <a:gd name="T3" fmla="*/ 2056 h 2157"/>
                <a:gd name="T4" fmla="*/ 1880 w 3324"/>
                <a:gd name="T5" fmla="*/ 2056 h 2157"/>
                <a:gd name="T6" fmla="*/ 1663 w 3324"/>
                <a:gd name="T7" fmla="*/ 2157 h 2157"/>
                <a:gd name="T8" fmla="*/ 1451 w 3324"/>
                <a:gd name="T9" fmla="*/ 2062 h 2157"/>
                <a:gd name="T10" fmla="*/ 1450 w 3324"/>
                <a:gd name="T11" fmla="*/ 2062 h 2157"/>
                <a:gd name="T12" fmla="*/ 83 w 3324"/>
                <a:gd name="T13" fmla="*/ 485 h 2157"/>
                <a:gd name="T14" fmla="*/ 0 w 3324"/>
                <a:gd name="T15" fmla="*/ 284 h 2157"/>
                <a:gd name="T16" fmla="*/ 283 w 3324"/>
                <a:gd name="T17" fmla="*/ 0 h 2157"/>
                <a:gd name="T18" fmla="*/ 283 w 3324"/>
                <a:gd name="T19" fmla="*/ 0 h 2157"/>
                <a:gd name="T20" fmla="*/ 284 w 3324"/>
                <a:gd name="T21" fmla="*/ 0 h 2157"/>
                <a:gd name="T22" fmla="*/ 3039 w 3324"/>
                <a:gd name="T23" fmla="*/ 0 h 2157"/>
                <a:gd name="T24" fmla="*/ 3039 w 3324"/>
                <a:gd name="T25" fmla="*/ 0 h 2157"/>
                <a:gd name="T26" fmla="*/ 3040 w 3324"/>
                <a:gd name="T27" fmla="*/ 0 h 2157"/>
                <a:gd name="T28" fmla="*/ 3324 w 3324"/>
                <a:gd name="T29" fmla="*/ 284 h 2157"/>
                <a:gd name="T30" fmla="*/ 3256 w 3324"/>
                <a:gd name="T31" fmla="*/ 470 h 2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24" h="2157">
                  <a:moveTo>
                    <a:pt x="3256" y="470"/>
                  </a:moveTo>
                  <a:lnTo>
                    <a:pt x="1880" y="2056"/>
                  </a:lnTo>
                  <a:lnTo>
                    <a:pt x="1880" y="2056"/>
                  </a:lnTo>
                  <a:cubicBezTo>
                    <a:pt x="1828" y="2118"/>
                    <a:pt x="1750" y="2157"/>
                    <a:pt x="1663" y="2157"/>
                  </a:cubicBezTo>
                  <a:cubicBezTo>
                    <a:pt x="1578" y="2157"/>
                    <a:pt x="1503" y="2120"/>
                    <a:pt x="1451" y="2062"/>
                  </a:cubicBezTo>
                  <a:lnTo>
                    <a:pt x="1450" y="2062"/>
                  </a:lnTo>
                  <a:lnTo>
                    <a:pt x="83" y="485"/>
                  </a:lnTo>
                  <a:cubicBezTo>
                    <a:pt x="32" y="433"/>
                    <a:pt x="0" y="363"/>
                    <a:pt x="0" y="284"/>
                  </a:cubicBezTo>
                  <a:cubicBezTo>
                    <a:pt x="0" y="128"/>
                    <a:pt x="127" y="1"/>
                    <a:pt x="283" y="0"/>
                  </a:cubicBezTo>
                  <a:lnTo>
                    <a:pt x="283" y="0"/>
                  </a:lnTo>
                  <a:lnTo>
                    <a:pt x="284" y="0"/>
                  </a:lnTo>
                  <a:lnTo>
                    <a:pt x="3039" y="0"/>
                  </a:lnTo>
                  <a:lnTo>
                    <a:pt x="3039" y="0"/>
                  </a:lnTo>
                  <a:lnTo>
                    <a:pt x="3040" y="0"/>
                  </a:lnTo>
                  <a:cubicBezTo>
                    <a:pt x="3197" y="0"/>
                    <a:pt x="3324" y="127"/>
                    <a:pt x="3324" y="284"/>
                  </a:cubicBezTo>
                  <a:cubicBezTo>
                    <a:pt x="3324" y="355"/>
                    <a:pt x="3299" y="420"/>
                    <a:pt x="3256" y="470"/>
                  </a:cubicBezTo>
                  <a:close/>
                </a:path>
              </a:pathLst>
            </a:custGeom>
            <a:solidFill>
              <a:srgbClr val="2F559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" name="组合 52"/>
            <p:cNvGrpSpPr/>
            <p:nvPr/>
          </p:nvGrpSpPr>
          <p:grpSpPr>
            <a:xfrm>
              <a:off x="2709623" y="3293372"/>
              <a:ext cx="646240" cy="532372"/>
              <a:chOff x="215901" y="1787525"/>
              <a:chExt cx="693738" cy="571500"/>
            </a:xfrm>
            <a:solidFill>
              <a:schemeClr val="bg1"/>
            </a:solidFill>
          </p:grpSpPr>
          <p:sp>
            <p:nvSpPr>
              <p:cNvPr id="146" name="Freeform 13"/>
              <p:cNvSpPr>
                <a:spLocks noEditPoints="1"/>
              </p:cNvSpPr>
              <p:nvPr/>
            </p:nvSpPr>
            <p:spPr bwMode="auto">
              <a:xfrm>
                <a:off x="215901" y="1787525"/>
                <a:ext cx="693738" cy="571500"/>
              </a:xfrm>
              <a:custGeom>
                <a:avLst/>
                <a:gdLst>
                  <a:gd name="T0" fmla="*/ 166 w 182"/>
                  <a:gd name="T1" fmla="*/ 0 h 152"/>
                  <a:gd name="T2" fmla="*/ 15 w 182"/>
                  <a:gd name="T3" fmla="*/ 0 h 152"/>
                  <a:gd name="T4" fmla="*/ 0 w 182"/>
                  <a:gd name="T5" fmla="*/ 15 h 152"/>
                  <a:gd name="T6" fmla="*/ 0 w 182"/>
                  <a:gd name="T7" fmla="*/ 107 h 152"/>
                  <a:gd name="T8" fmla="*/ 15 w 182"/>
                  <a:gd name="T9" fmla="*/ 123 h 152"/>
                  <a:gd name="T10" fmla="*/ 70 w 182"/>
                  <a:gd name="T11" fmla="*/ 123 h 152"/>
                  <a:gd name="T12" fmla="*/ 70 w 182"/>
                  <a:gd name="T13" fmla="*/ 142 h 152"/>
                  <a:gd name="T14" fmla="*/ 27 w 182"/>
                  <a:gd name="T15" fmla="*/ 142 h 152"/>
                  <a:gd name="T16" fmla="*/ 17 w 182"/>
                  <a:gd name="T17" fmla="*/ 152 h 152"/>
                  <a:gd name="T18" fmla="*/ 164 w 182"/>
                  <a:gd name="T19" fmla="*/ 152 h 152"/>
                  <a:gd name="T20" fmla="*/ 155 w 182"/>
                  <a:gd name="T21" fmla="*/ 142 h 152"/>
                  <a:gd name="T22" fmla="*/ 111 w 182"/>
                  <a:gd name="T23" fmla="*/ 142 h 152"/>
                  <a:gd name="T24" fmla="*/ 111 w 182"/>
                  <a:gd name="T25" fmla="*/ 123 h 152"/>
                  <a:gd name="T26" fmla="*/ 166 w 182"/>
                  <a:gd name="T27" fmla="*/ 123 h 152"/>
                  <a:gd name="T28" fmla="*/ 182 w 182"/>
                  <a:gd name="T29" fmla="*/ 107 h 152"/>
                  <a:gd name="T30" fmla="*/ 182 w 182"/>
                  <a:gd name="T31" fmla="*/ 15 h 152"/>
                  <a:gd name="T32" fmla="*/ 166 w 182"/>
                  <a:gd name="T33" fmla="*/ 0 h 152"/>
                  <a:gd name="T34" fmla="*/ 172 w 182"/>
                  <a:gd name="T35" fmla="*/ 107 h 152"/>
                  <a:gd name="T36" fmla="*/ 166 w 182"/>
                  <a:gd name="T37" fmla="*/ 112 h 152"/>
                  <a:gd name="T38" fmla="*/ 15 w 182"/>
                  <a:gd name="T39" fmla="*/ 112 h 152"/>
                  <a:gd name="T40" fmla="*/ 10 w 182"/>
                  <a:gd name="T41" fmla="*/ 107 h 152"/>
                  <a:gd name="T42" fmla="*/ 10 w 182"/>
                  <a:gd name="T43" fmla="*/ 15 h 152"/>
                  <a:gd name="T44" fmla="*/ 15 w 182"/>
                  <a:gd name="T45" fmla="*/ 10 h 152"/>
                  <a:gd name="T46" fmla="*/ 166 w 182"/>
                  <a:gd name="T47" fmla="*/ 10 h 152"/>
                  <a:gd name="T48" fmla="*/ 172 w 182"/>
                  <a:gd name="T49" fmla="*/ 15 h 152"/>
                  <a:gd name="T50" fmla="*/ 172 w 182"/>
                  <a:gd name="T51" fmla="*/ 107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2" h="152">
                    <a:moveTo>
                      <a:pt x="166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0" y="116"/>
                      <a:pt x="7" y="123"/>
                      <a:pt x="15" y="123"/>
                    </a:cubicBezTo>
                    <a:cubicBezTo>
                      <a:pt x="70" y="123"/>
                      <a:pt x="70" y="123"/>
                      <a:pt x="70" y="123"/>
                    </a:cubicBezTo>
                    <a:cubicBezTo>
                      <a:pt x="70" y="142"/>
                      <a:pt x="70" y="142"/>
                      <a:pt x="70" y="142"/>
                    </a:cubicBezTo>
                    <a:cubicBezTo>
                      <a:pt x="27" y="142"/>
                      <a:pt x="27" y="142"/>
                      <a:pt x="27" y="142"/>
                    </a:cubicBezTo>
                    <a:cubicBezTo>
                      <a:pt x="21" y="142"/>
                      <a:pt x="17" y="147"/>
                      <a:pt x="17" y="152"/>
                    </a:cubicBezTo>
                    <a:cubicBezTo>
                      <a:pt x="164" y="152"/>
                      <a:pt x="164" y="152"/>
                      <a:pt x="164" y="152"/>
                    </a:cubicBezTo>
                    <a:cubicBezTo>
                      <a:pt x="164" y="147"/>
                      <a:pt x="160" y="142"/>
                      <a:pt x="155" y="142"/>
                    </a:cubicBezTo>
                    <a:cubicBezTo>
                      <a:pt x="111" y="142"/>
                      <a:pt x="111" y="142"/>
                      <a:pt x="111" y="142"/>
                    </a:cubicBezTo>
                    <a:cubicBezTo>
                      <a:pt x="111" y="123"/>
                      <a:pt x="111" y="123"/>
                      <a:pt x="111" y="123"/>
                    </a:cubicBezTo>
                    <a:cubicBezTo>
                      <a:pt x="166" y="123"/>
                      <a:pt x="166" y="123"/>
                      <a:pt x="166" y="123"/>
                    </a:cubicBezTo>
                    <a:cubicBezTo>
                      <a:pt x="175" y="123"/>
                      <a:pt x="182" y="116"/>
                      <a:pt x="182" y="107"/>
                    </a:cubicBezTo>
                    <a:cubicBezTo>
                      <a:pt x="182" y="15"/>
                      <a:pt x="182" y="15"/>
                      <a:pt x="182" y="15"/>
                    </a:cubicBezTo>
                    <a:cubicBezTo>
                      <a:pt x="182" y="7"/>
                      <a:pt x="175" y="0"/>
                      <a:pt x="166" y="0"/>
                    </a:cubicBezTo>
                    <a:close/>
                    <a:moveTo>
                      <a:pt x="172" y="107"/>
                    </a:moveTo>
                    <a:cubicBezTo>
                      <a:pt x="172" y="110"/>
                      <a:pt x="169" y="112"/>
                      <a:pt x="166" y="112"/>
                    </a:cubicBezTo>
                    <a:cubicBezTo>
                      <a:pt x="15" y="112"/>
                      <a:pt x="15" y="112"/>
                      <a:pt x="15" y="112"/>
                    </a:cubicBezTo>
                    <a:cubicBezTo>
                      <a:pt x="12" y="112"/>
                      <a:pt x="10" y="110"/>
                      <a:pt x="10" y="107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2"/>
                      <a:pt x="12" y="10"/>
                      <a:pt x="15" y="10"/>
                    </a:cubicBezTo>
                    <a:cubicBezTo>
                      <a:pt x="166" y="10"/>
                      <a:pt x="166" y="10"/>
                      <a:pt x="166" y="10"/>
                    </a:cubicBezTo>
                    <a:cubicBezTo>
                      <a:pt x="169" y="10"/>
                      <a:pt x="172" y="12"/>
                      <a:pt x="172" y="15"/>
                    </a:cubicBezTo>
                    <a:lnTo>
                      <a:pt x="172" y="1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14"/>
              <p:cNvSpPr>
                <a:spLocks noEditPoints="1"/>
              </p:cNvSpPr>
              <p:nvPr/>
            </p:nvSpPr>
            <p:spPr bwMode="auto">
              <a:xfrm>
                <a:off x="409576" y="1866900"/>
                <a:ext cx="301625" cy="296863"/>
              </a:xfrm>
              <a:custGeom>
                <a:avLst/>
                <a:gdLst>
                  <a:gd name="T0" fmla="*/ 0 w 79"/>
                  <a:gd name="T1" fmla="*/ 40 h 79"/>
                  <a:gd name="T2" fmla="*/ 79 w 79"/>
                  <a:gd name="T3" fmla="*/ 40 h 79"/>
                  <a:gd name="T4" fmla="*/ 38 w 79"/>
                  <a:gd name="T5" fmla="*/ 5 h 79"/>
                  <a:gd name="T6" fmla="*/ 25 w 79"/>
                  <a:gd name="T7" fmla="*/ 18 h 79"/>
                  <a:gd name="T8" fmla="*/ 38 w 79"/>
                  <a:gd name="T9" fmla="*/ 23 h 79"/>
                  <a:gd name="T10" fmla="*/ 21 w 79"/>
                  <a:gd name="T11" fmla="*/ 38 h 79"/>
                  <a:gd name="T12" fmla="*/ 38 w 79"/>
                  <a:gd name="T13" fmla="*/ 23 h 79"/>
                  <a:gd name="T14" fmla="*/ 38 w 79"/>
                  <a:gd name="T15" fmla="*/ 57 h 79"/>
                  <a:gd name="T16" fmla="*/ 21 w 79"/>
                  <a:gd name="T17" fmla="*/ 42 h 79"/>
                  <a:gd name="T18" fmla="*/ 38 w 79"/>
                  <a:gd name="T19" fmla="*/ 61 h 79"/>
                  <a:gd name="T20" fmla="*/ 25 w 79"/>
                  <a:gd name="T21" fmla="*/ 62 h 79"/>
                  <a:gd name="T22" fmla="*/ 41 w 79"/>
                  <a:gd name="T23" fmla="*/ 74 h 79"/>
                  <a:gd name="T24" fmla="*/ 54 w 79"/>
                  <a:gd name="T25" fmla="*/ 62 h 79"/>
                  <a:gd name="T26" fmla="*/ 41 w 79"/>
                  <a:gd name="T27" fmla="*/ 57 h 79"/>
                  <a:gd name="T28" fmla="*/ 58 w 79"/>
                  <a:gd name="T29" fmla="*/ 42 h 79"/>
                  <a:gd name="T30" fmla="*/ 41 w 79"/>
                  <a:gd name="T31" fmla="*/ 57 h 79"/>
                  <a:gd name="T32" fmla="*/ 41 w 79"/>
                  <a:gd name="T33" fmla="*/ 23 h 79"/>
                  <a:gd name="T34" fmla="*/ 58 w 79"/>
                  <a:gd name="T35" fmla="*/ 38 h 79"/>
                  <a:gd name="T36" fmla="*/ 42 w 79"/>
                  <a:gd name="T37" fmla="*/ 19 h 79"/>
                  <a:gd name="T38" fmla="*/ 54 w 79"/>
                  <a:gd name="T39" fmla="*/ 18 h 79"/>
                  <a:gd name="T40" fmla="*/ 50 w 79"/>
                  <a:gd name="T41" fmla="*/ 5 h 79"/>
                  <a:gd name="T42" fmla="*/ 58 w 79"/>
                  <a:gd name="T43" fmla="*/ 17 h 79"/>
                  <a:gd name="T44" fmla="*/ 21 w 79"/>
                  <a:gd name="T45" fmla="*/ 17 h 79"/>
                  <a:gd name="T46" fmla="*/ 29 w 79"/>
                  <a:gd name="T47" fmla="*/ 5 h 79"/>
                  <a:gd name="T48" fmla="*/ 20 w 79"/>
                  <a:gd name="T49" fmla="*/ 20 h 79"/>
                  <a:gd name="T50" fmla="*/ 4 w 79"/>
                  <a:gd name="T51" fmla="*/ 38 h 79"/>
                  <a:gd name="T52" fmla="*/ 20 w 79"/>
                  <a:gd name="T53" fmla="*/ 20 h 79"/>
                  <a:gd name="T54" fmla="*/ 20 w 79"/>
                  <a:gd name="T55" fmla="*/ 60 h 79"/>
                  <a:gd name="T56" fmla="*/ 4 w 79"/>
                  <a:gd name="T57" fmla="*/ 42 h 79"/>
                  <a:gd name="T58" fmla="*/ 21 w 79"/>
                  <a:gd name="T59" fmla="*/ 63 h 79"/>
                  <a:gd name="T60" fmla="*/ 15 w 79"/>
                  <a:gd name="T61" fmla="*/ 66 h 79"/>
                  <a:gd name="T62" fmla="*/ 58 w 79"/>
                  <a:gd name="T63" fmla="*/ 63 h 79"/>
                  <a:gd name="T64" fmla="*/ 50 w 79"/>
                  <a:gd name="T65" fmla="*/ 74 h 79"/>
                  <a:gd name="T66" fmla="*/ 59 w 79"/>
                  <a:gd name="T67" fmla="*/ 60 h 79"/>
                  <a:gd name="T68" fmla="*/ 76 w 79"/>
                  <a:gd name="T69" fmla="*/ 42 h 79"/>
                  <a:gd name="T70" fmla="*/ 59 w 79"/>
                  <a:gd name="T71" fmla="*/ 60 h 79"/>
                  <a:gd name="T72" fmla="*/ 59 w 79"/>
                  <a:gd name="T73" fmla="*/ 20 h 79"/>
                  <a:gd name="T74" fmla="*/ 76 w 79"/>
                  <a:gd name="T75" fmla="*/ 3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9" h="79">
                    <a:moveTo>
                      <a:pt x="40" y="0"/>
                    </a:moveTo>
                    <a:cubicBezTo>
                      <a:pt x="18" y="0"/>
                      <a:pt x="0" y="18"/>
                      <a:pt x="0" y="40"/>
                    </a:cubicBezTo>
                    <a:cubicBezTo>
                      <a:pt x="0" y="62"/>
                      <a:pt x="18" y="79"/>
                      <a:pt x="40" y="79"/>
                    </a:cubicBezTo>
                    <a:cubicBezTo>
                      <a:pt x="62" y="79"/>
                      <a:pt x="79" y="62"/>
                      <a:pt x="79" y="40"/>
                    </a:cubicBezTo>
                    <a:cubicBezTo>
                      <a:pt x="79" y="18"/>
                      <a:pt x="62" y="0"/>
                      <a:pt x="40" y="0"/>
                    </a:cubicBezTo>
                    <a:close/>
                    <a:moveTo>
                      <a:pt x="38" y="5"/>
                    </a:moveTo>
                    <a:cubicBezTo>
                      <a:pt x="38" y="19"/>
                      <a:pt x="38" y="19"/>
                      <a:pt x="38" y="19"/>
                    </a:cubicBezTo>
                    <a:cubicBezTo>
                      <a:pt x="34" y="19"/>
                      <a:pt x="29" y="19"/>
                      <a:pt x="25" y="18"/>
                    </a:cubicBezTo>
                    <a:cubicBezTo>
                      <a:pt x="29" y="11"/>
                      <a:pt x="33" y="6"/>
                      <a:pt x="38" y="5"/>
                    </a:cubicBezTo>
                    <a:close/>
                    <a:moveTo>
                      <a:pt x="38" y="23"/>
                    </a:moveTo>
                    <a:cubicBezTo>
                      <a:pt x="38" y="38"/>
                      <a:pt x="38" y="38"/>
                      <a:pt x="38" y="38"/>
                    </a:cubicBezTo>
                    <a:cubicBezTo>
                      <a:pt x="21" y="38"/>
                      <a:pt x="21" y="38"/>
                      <a:pt x="21" y="38"/>
                    </a:cubicBezTo>
                    <a:cubicBezTo>
                      <a:pt x="21" y="32"/>
                      <a:pt x="22" y="26"/>
                      <a:pt x="24" y="21"/>
                    </a:cubicBezTo>
                    <a:cubicBezTo>
                      <a:pt x="29" y="22"/>
                      <a:pt x="33" y="22"/>
                      <a:pt x="38" y="23"/>
                    </a:cubicBezTo>
                    <a:close/>
                    <a:moveTo>
                      <a:pt x="38" y="42"/>
                    </a:moveTo>
                    <a:cubicBezTo>
                      <a:pt x="38" y="57"/>
                      <a:pt x="38" y="57"/>
                      <a:pt x="38" y="57"/>
                    </a:cubicBezTo>
                    <a:cubicBezTo>
                      <a:pt x="33" y="57"/>
                      <a:pt x="29" y="58"/>
                      <a:pt x="24" y="59"/>
                    </a:cubicBezTo>
                    <a:cubicBezTo>
                      <a:pt x="22" y="54"/>
                      <a:pt x="21" y="48"/>
                      <a:pt x="21" y="42"/>
                    </a:cubicBezTo>
                    <a:lnTo>
                      <a:pt x="38" y="42"/>
                    </a:lnTo>
                    <a:close/>
                    <a:moveTo>
                      <a:pt x="38" y="61"/>
                    </a:moveTo>
                    <a:cubicBezTo>
                      <a:pt x="38" y="74"/>
                      <a:pt x="38" y="74"/>
                      <a:pt x="38" y="74"/>
                    </a:cubicBezTo>
                    <a:cubicBezTo>
                      <a:pt x="33" y="73"/>
                      <a:pt x="29" y="69"/>
                      <a:pt x="25" y="62"/>
                    </a:cubicBezTo>
                    <a:cubicBezTo>
                      <a:pt x="29" y="61"/>
                      <a:pt x="34" y="61"/>
                      <a:pt x="38" y="61"/>
                    </a:cubicBezTo>
                    <a:close/>
                    <a:moveTo>
                      <a:pt x="41" y="74"/>
                    </a:moveTo>
                    <a:cubicBezTo>
                      <a:pt x="41" y="61"/>
                      <a:pt x="41" y="61"/>
                      <a:pt x="41" y="61"/>
                    </a:cubicBezTo>
                    <a:cubicBezTo>
                      <a:pt x="46" y="61"/>
                      <a:pt x="50" y="61"/>
                      <a:pt x="54" y="62"/>
                    </a:cubicBezTo>
                    <a:cubicBezTo>
                      <a:pt x="51" y="69"/>
                      <a:pt x="46" y="74"/>
                      <a:pt x="41" y="74"/>
                    </a:cubicBezTo>
                    <a:close/>
                    <a:moveTo>
                      <a:pt x="41" y="57"/>
                    </a:moveTo>
                    <a:cubicBezTo>
                      <a:pt x="41" y="42"/>
                      <a:pt x="41" y="42"/>
                      <a:pt x="41" y="42"/>
                    </a:cubicBezTo>
                    <a:cubicBezTo>
                      <a:pt x="58" y="42"/>
                      <a:pt x="58" y="42"/>
                      <a:pt x="58" y="42"/>
                    </a:cubicBezTo>
                    <a:cubicBezTo>
                      <a:pt x="58" y="48"/>
                      <a:pt x="57" y="54"/>
                      <a:pt x="55" y="59"/>
                    </a:cubicBezTo>
                    <a:cubicBezTo>
                      <a:pt x="51" y="58"/>
                      <a:pt x="46" y="57"/>
                      <a:pt x="41" y="57"/>
                    </a:cubicBezTo>
                    <a:close/>
                    <a:moveTo>
                      <a:pt x="41" y="38"/>
                    </a:moveTo>
                    <a:cubicBezTo>
                      <a:pt x="41" y="23"/>
                      <a:pt x="41" y="23"/>
                      <a:pt x="41" y="23"/>
                    </a:cubicBezTo>
                    <a:cubicBezTo>
                      <a:pt x="46" y="22"/>
                      <a:pt x="51" y="22"/>
                      <a:pt x="55" y="21"/>
                    </a:cubicBezTo>
                    <a:cubicBezTo>
                      <a:pt x="57" y="26"/>
                      <a:pt x="58" y="32"/>
                      <a:pt x="58" y="38"/>
                    </a:cubicBezTo>
                    <a:lnTo>
                      <a:pt x="41" y="38"/>
                    </a:lnTo>
                    <a:close/>
                    <a:moveTo>
                      <a:pt x="42" y="19"/>
                    </a:moveTo>
                    <a:cubicBezTo>
                      <a:pt x="42" y="5"/>
                      <a:pt x="42" y="5"/>
                      <a:pt x="42" y="5"/>
                    </a:cubicBezTo>
                    <a:cubicBezTo>
                      <a:pt x="46" y="6"/>
                      <a:pt x="51" y="11"/>
                      <a:pt x="54" y="18"/>
                    </a:cubicBezTo>
                    <a:cubicBezTo>
                      <a:pt x="50" y="19"/>
                      <a:pt x="46" y="19"/>
                      <a:pt x="42" y="19"/>
                    </a:cubicBezTo>
                    <a:close/>
                    <a:moveTo>
                      <a:pt x="50" y="5"/>
                    </a:moveTo>
                    <a:cubicBezTo>
                      <a:pt x="56" y="7"/>
                      <a:pt x="61" y="10"/>
                      <a:pt x="65" y="14"/>
                    </a:cubicBezTo>
                    <a:cubicBezTo>
                      <a:pt x="63" y="15"/>
                      <a:pt x="60" y="16"/>
                      <a:pt x="58" y="17"/>
                    </a:cubicBezTo>
                    <a:cubicBezTo>
                      <a:pt x="56" y="12"/>
                      <a:pt x="53" y="8"/>
                      <a:pt x="50" y="5"/>
                    </a:cubicBezTo>
                    <a:close/>
                    <a:moveTo>
                      <a:pt x="21" y="17"/>
                    </a:moveTo>
                    <a:cubicBezTo>
                      <a:pt x="19" y="16"/>
                      <a:pt x="17" y="15"/>
                      <a:pt x="15" y="14"/>
                    </a:cubicBezTo>
                    <a:cubicBezTo>
                      <a:pt x="19" y="10"/>
                      <a:pt x="24" y="7"/>
                      <a:pt x="29" y="5"/>
                    </a:cubicBezTo>
                    <a:cubicBezTo>
                      <a:pt x="26" y="8"/>
                      <a:pt x="23" y="12"/>
                      <a:pt x="21" y="17"/>
                    </a:cubicBezTo>
                    <a:close/>
                    <a:moveTo>
                      <a:pt x="20" y="20"/>
                    </a:moveTo>
                    <a:cubicBezTo>
                      <a:pt x="18" y="25"/>
                      <a:pt x="17" y="31"/>
                      <a:pt x="17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0"/>
                      <a:pt x="7" y="22"/>
                      <a:pt x="12" y="17"/>
                    </a:cubicBezTo>
                    <a:cubicBezTo>
                      <a:pt x="15" y="18"/>
                      <a:pt x="17" y="19"/>
                      <a:pt x="20" y="20"/>
                    </a:cubicBezTo>
                    <a:close/>
                    <a:moveTo>
                      <a:pt x="17" y="42"/>
                    </a:moveTo>
                    <a:cubicBezTo>
                      <a:pt x="17" y="48"/>
                      <a:pt x="18" y="55"/>
                      <a:pt x="20" y="60"/>
                    </a:cubicBezTo>
                    <a:cubicBezTo>
                      <a:pt x="17" y="61"/>
                      <a:pt x="15" y="62"/>
                      <a:pt x="12" y="63"/>
                    </a:cubicBezTo>
                    <a:cubicBezTo>
                      <a:pt x="7" y="57"/>
                      <a:pt x="4" y="50"/>
                      <a:pt x="4" y="42"/>
                    </a:cubicBezTo>
                    <a:lnTo>
                      <a:pt x="17" y="42"/>
                    </a:lnTo>
                    <a:close/>
                    <a:moveTo>
                      <a:pt x="21" y="63"/>
                    </a:moveTo>
                    <a:cubicBezTo>
                      <a:pt x="23" y="68"/>
                      <a:pt x="26" y="72"/>
                      <a:pt x="29" y="74"/>
                    </a:cubicBezTo>
                    <a:cubicBezTo>
                      <a:pt x="24" y="73"/>
                      <a:pt x="19" y="70"/>
                      <a:pt x="15" y="66"/>
                    </a:cubicBezTo>
                    <a:cubicBezTo>
                      <a:pt x="17" y="65"/>
                      <a:pt x="19" y="64"/>
                      <a:pt x="21" y="63"/>
                    </a:cubicBezTo>
                    <a:close/>
                    <a:moveTo>
                      <a:pt x="58" y="63"/>
                    </a:moveTo>
                    <a:cubicBezTo>
                      <a:pt x="60" y="64"/>
                      <a:pt x="63" y="65"/>
                      <a:pt x="65" y="66"/>
                    </a:cubicBezTo>
                    <a:cubicBezTo>
                      <a:pt x="61" y="70"/>
                      <a:pt x="56" y="73"/>
                      <a:pt x="50" y="74"/>
                    </a:cubicBezTo>
                    <a:cubicBezTo>
                      <a:pt x="53" y="72"/>
                      <a:pt x="56" y="68"/>
                      <a:pt x="58" y="63"/>
                    </a:cubicBezTo>
                    <a:close/>
                    <a:moveTo>
                      <a:pt x="59" y="60"/>
                    </a:moveTo>
                    <a:cubicBezTo>
                      <a:pt x="61" y="55"/>
                      <a:pt x="62" y="48"/>
                      <a:pt x="62" y="42"/>
                    </a:cubicBezTo>
                    <a:cubicBezTo>
                      <a:pt x="76" y="42"/>
                      <a:pt x="76" y="42"/>
                      <a:pt x="76" y="42"/>
                    </a:cubicBezTo>
                    <a:cubicBezTo>
                      <a:pt x="75" y="50"/>
                      <a:pt x="72" y="57"/>
                      <a:pt x="67" y="63"/>
                    </a:cubicBezTo>
                    <a:cubicBezTo>
                      <a:pt x="65" y="62"/>
                      <a:pt x="62" y="61"/>
                      <a:pt x="59" y="60"/>
                    </a:cubicBezTo>
                    <a:close/>
                    <a:moveTo>
                      <a:pt x="62" y="38"/>
                    </a:moveTo>
                    <a:cubicBezTo>
                      <a:pt x="62" y="31"/>
                      <a:pt x="61" y="25"/>
                      <a:pt x="59" y="20"/>
                    </a:cubicBezTo>
                    <a:cubicBezTo>
                      <a:pt x="62" y="19"/>
                      <a:pt x="65" y="18"/>
                      <a:pt x="67" y="17"/>
                    </a:cubicBezTo>
                    <a:cubicBezTo>
                      <a:pt x="72" y="22"/>
                      <a:pt x="75" y="30"/>
                      <a:pt x="76" y="38"/>
                    </a:cubicBezTo>
                    <a:lnTo>
                      <a:pt x="62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4" name="组合 68"/>
          <p:cNvGrpSpPr/>
          <p:nvPr/>
        </p:nvGrpSpPr>
        <p:grpSpPr>
          <a:xfrm>
            <a:off x="3884377" y="2048995"/>
            <a:ext cx="2115109" cy="1461326"/>
            <a:chOff x="4950807" y="3049516"/>
            <a:chExt cx="2253896" cy="1476520"/>
          </a:xfrm>
        </p:grpSpPr>
        <p:sp>
          <p:nvSpPr>
            <p:cNvPr id="152" name="Freeform 7"/>
            <p:cNvSpPr>
              <a:spLocks/>
            </p:cNvSpPr>
            <p:nvPr/>
          </p:nvSpPr>
          <p:spPr bwMode="auto">
            <a:xfrm>
              <a:off x="4950807" y="3049516"/>
              <a:ext cx="2253896" cy="1476520"/>
            </a:xfrm>
            <a:custGeom>
              <a:avLst/>
              <a:gdLst>
                <a:gd name="T0" fmla="*/ 3256 w 3324"/>
                <a:gd name="T1" fmla="*/ 470 h 2157"/>
                <a:gd name="T2" fmla="*/ 1880 w 3324"/>
                <a:gd name="T3" fmla="*/ 2056 h 2157"/>
                <a:gd name="T4" fmla="*/ 1880 w 3324"/>
                <a:gd name="T5" fmla="*/ 2056 h 2157"/>
                <a:gd name="T6" fmla="*/ 1663 w 3324"/>
                <a:gd name="T7" fmla="*/ 2157 h 2157"/>
                <a:gd name="T8" fmla="*/ 1451 w 3324"/>
                <a:gd name="T9" fmla="*/ 2062 h 2157"/>
                <a:gd name="T10" fmla="*/ 1450 w 3324"/>
                <a:gd name="T11" fmla="*/ 2062 h 2157"/>
                <a:gd name="T12" fmla="*/ 83 w 3324"/>
                <a:gd name="T13" fmla="*/ 485 h 2157"/>
                <a:gd name="T14" fmla="*/ 0 w 3324"/>
                <a:gd name="T15" fmla="*/ 284 h 2157"/>
                <a:gd name="T16" fmla="*/ 283 w 3324"/>
                <a:gd name="T17" fmla="*/ 0 h 2157"/>
                <a:gd name="T18" fmla="*/ 283 w 3324"/>
                <a:gd name="T19" fmla="*/ 0 h 2157"/>
                <a:gd name="T20" fmla="*/ 284 w 3324"/>
                <a:gd name="T21" fmla="*/ 0 h 2157"/>
                <a:gd name="T22" fmla="*/ 3039 w 3324"/>
                <a:gd name="T23" fmla="*/ 0 h 2157"/>
                <a:gd name="T24" fmla="*/ 3039 w 3324"/>
                <a:gd name="T25" fmla="*/ 0 h 2157"/>
                <a:gd name="T26" fmla="*/ 3040 w 3324"/>
                <a:gd name="T27" fmla="*/ 0 h 2157"/>
                <a:gd name="T28" fmla="*/ 3324 w 3324"/>
                <a:gd name="T29" fmla="*/ 284 h 2157"/>
                <a:gd name="T30" fmla="*/ 3256 w 3324"/>
                <a:gd name="T31" fmla="*/ 470 h 2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24" h="2157">
                  <a:moveTo>
                    <a:pt x="3256" y="470"/>
                  </a:moveTo>
                  <a:lnTo>
                    <a:pt x="1880" y="2056"/>
                  </a:lnTo>
                  <a:lnTo>
                    <a:pt x="1880" y="2056"/>
                  </a:lnTo>
                  <a:cubicBezTo>
                    <a:pt x="1828" y="2118"/>
                    <a:pt x="1750" y="2157"/>
                    <a:pt x="1663" y="2157"/>
                  </a:cubicBezTo>
                  <a:cubicBezTo>
                    <a:pt x="1578" y="2157"/>
                    <a:pt x="1503" y="2120"/>
                    <a:pt x="1451" y="2062"/>
                  </a:cubicBezTo>
                  <a:lnTo>
                    <a:pt x="1450" y="2062"/>
                  </a:lnTo>
                  <a:lnTo>
                    <a:pt x="83" y="485"/>
                  </a:lnTo>
                  <a:cubicBezTo>
                    <a:pt x="32" y="433"/>
                    <a:pt x="0" y="363"/>
                    <a:pt x="0" y="284"/>
                  </a:cubicBezTo>
                  <a:cubicBezTo>
                    <a:pt x="0" y="128"/>
                    <a:pt x="127" y="1"/>
                    <a:pt x="283" y="0"/>
                  </a:cubicBezTo>
                  <a:lnTo>
                    <a:pt x="283" y="0"/>
                  </a:lnTo>
                  <a:lnTo>
                    <a:pt x="284" y="0"/>
                  </a:lnTo>
                  <a:lnTo>
                    <a:pt x="3039" y="0"/>
                  </a:lnTo>
                  <a:lnTo>
                    <a:pt x="3039" y="0"/>
                  </a:lnTo>
                  <a:lnTo>
                    <a:pt x="3040" y="0"/>
                  </a:lnTo>
                  <a:cubicBezTo>
                    <a:pt x="3197" y="0"/>
                    <a:pt x="3324" y="127"/>
                    <a:pt x="3324" y="284"/>
                  </a:cubicBezTo>
                  <a:cubicBezTo>
                    <a:pt x="3324" y="355"/>
                    <a:pt x="3299" y="420"/>
                    <a:pt x="3256" y="470"/>
                  </a:cubicBezTo>
                  <a:close/>
                </a:path>
              </a:pathLst>
            </a:custGeom>
            <a:solidFill>
              <a:srgbClr val="FC37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5" name="组合 53"/>
            <p:cNvGrpSpPr/>
            <p:nvPr/>
          </p:nvGrpSpPr>
          <p:grpSpPr>
            <a:xfrm>
              <a:off x="5829315" y="3283747"/>
              <a:ext cx="496885" cy="551594"/>
              <a:chOff x="185738" y="3713163"/>
              <a:chExt cx="533400" cy="592138"/>
            </a:xfrm>
            <a:solidFill>
              <a:schemeClr val="bg1"/>
            </a:solidFill>
          </p:grpSpPr>
          <p:sp>
            <p:nvSpPr>
              <p:cNvPr id="154" name="Freeform 16"/>
              <p:cNvSpPr>
                <a:spLocks/>
              </p:cNvSpPr>
              <p:nvPr/>
            </p:nvSpPr>
            <p:spPr bwMode="auto">
              <a:xfrm>
                <a:off x="330201" y="3713163"/>
                <a:ext cx="53975" cy="125413"/>
              </a:xfrm>
              <a:custGeom>
                <a:avLst/>
                <a:gdLst>
                  <a:gd name="T0" fmla="*/ 7 w 14"/>
                  <a:gd name="T1" fmla="*/ 33 h 33"/>
                  <a:gd name="T2" fmla="*/ 14 w 14"/>
                  <a:gd name="T3" fmla="*/ 26 h 33"/>
                  <a:gd name="T4" fmla="*/ 14 w 14"/>
                  <a:gd name="T5" fmla="*/ 6 h 33"/>
                  <a:gd name="T6" fmla="*/ 7 w 14"/>
                  <a:gd name="T7" fmla="*/ 0 h 33"/>
                  <a:gd name="T8" fmla="*/ 0 w 14"/>
                  <a:gd name="T9" fmla="*/ 6 h 33"/>
                  <a:gd name="T10" fmla="*/ 0 w 14"/>
                  <a:gd name="T11" fmla="*/ 26 h 33"/>
                  <a:gd name="T12" fmla="*/ 7 w 14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33">
                    <a:moveTo>
                      <a:pt x="7" y="33"/>
                    </a:moveTo>
                    <a:cubicBezTo>
                      <a:pt x="10" y="33"/>
                      <a:pt x="14" y="29"/>
                      <a:pt x="14" y="2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3"/>
                      <a:pt x="10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9"/>
                      <a:pt x="3" y="33"/>
                      <a:pt x="7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17"/>
              <p:cNvSpPr>
                <a:spLocks/>
              </p:cNvSpPr>
              <p:nvPr/>
            </p:nvSpPr>
            <p:spPr bwMode="auto">
              <a:xfrm>
                <a:off x="520701" y="3713163"/>
                <a:ext cx="53975" cy="125413"/>
              </a:xfrm>
              <a:custGeom>
                <a:avLst/>
                <a:gdLst>
                  <a:gd name="T0" fmla="*/ 7 w 14"/>
                  <a:gd name="T1" fmla="*/ 33 h 33"/>
                  <a:gd name="T2" fmla="*/ 14 w 14"/>
                  <a:gd name="T3" fmla="*/ 26 h 33"/>
                  <a:gd name="T4" fmla="*/ 14 w 14"/>
                  <a:gd name="T5" fmla="*/ 6 h 33"/>
                  <a:gd name="T6" fmla="*/ 7 w 14"/>
                  <a:gd name="T7" fmla="*/ 0 h 33"/>
                  <a:gd name="T8" fmla="*/ 0 w 14"/>
                  <a:gd name="T9" fmla="*/ 6 h 33"/>
                  <a:gd name="T10" fmla="*/ 0 w 14"/>
                  <a:gd name="T11" fmla="*/ 26 h 33"/>
                  <a:gd name="T12" fmla="*/ 7 w 14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33">
                    <a:moveTo>
                      <a:pt x="7" y="33"/>
                    </a:moveTo>
                    <a:cubicBezTo>
                      <a:pt x="11" y="33"/>
                      <a:pt x="14" y="29"/>
                      <a:pt x="14" y="2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9"/>
                      <a:pt x="3" y="33"/>
                      <a:pt x="7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18"/>
              <p:cNvSpPr>
                <a:spLocks noEditPoints="1"/>
              </p:cNvSpPr>
              <p:nvPr/>
            </p:nvSpPr>
            <p:spPr bwMode="auto">
              <a:xfrm>
                <a:off x="185738" y="3773488"/>
                <a:ext cx="533400" cy="531813"/>
              </a:xfrm>
              <a:custGeom>
                <a:avLst/>
                <a:gdLst>
                  <a:gd name="T0" fmla="*/ 132 w 140"/>
                  <a:gd name="T1" fmla="*/ 0 h 141"/>
                  <a:gd name="T2" fmla="*/ 109 w 140"/>
                  <a:gd name="T3" fmla="*/ 0 h 141"/>
                  <a:gd name="T4" fmla="*/ 109 w 140"/>
                  <a:gd name="T5" fmla="*/ 10 h 141"/>
                  <a:gd name="T6" fmla="*/ 95 w 140"/>
                  <a:gd name="T7" fmla="*/ 24 h 141"/>
                  <a:gd name="T8" fmla="*/ 81 w 140"/>
                  <a:gd name="T9" fmla="*/ 10 h 141"/>
                  <a:gd name="T10" fmla="*/ 81 w 140"/>
                  <a:gd name="T11" fmla="*/ 0 h 141"/>
                  <a:gd name="T12" fmla="*/ 59 w 140"/>
                  <a:gd name="T13" fmla="*/ 0 h 141"/>
                  <a:gd name="T14" fmla="*/ 59 w 140"/>
                  <a:gd name="T15" fmla="*/ 10 h 141"/>
                  <a:gd name="T16" fmla="*/ 45 w 140"/>
                  <a:gd name="T17" fmla="*/ 24 h 141"/>
                  <a:gd name="T18" fmla="*/ 30 w 140"/>
                  <a:gd name="T19" fmla="*/ 10 h 141"/>
                  <a:gd name="T20" fmla="*/ 30 w 140"/>
                  <a:gd name="T21" fmla="*/ 0 h 141"/>
                  <a:gd name="T22" fmla="*/ 8 w 140"/>
                  <a:gd name="T23" fmla="*/ 0 h 141"/>
                  <a:gd name="T24" fmla="*/ 0 w 140"/>
                  <a:gd name="T25" fmla="*/ 8 h 141"/>
                  <a:gd name="T26" fmla="*/ 0 w 140"/>
                  <a:gd name="T27" fmla="*/ 133 h 141"/>
                  <a:gd name="T28" fmla="*/ 8 w 140"/>
                  <a:gd name="T29" fmla="*/ 141 h 141"/>
                  <a:gd name="T30" fmla="*/ 132 w 140"/>
                  <a:gd name="T31" fmla="*/ 141 h 141"/>
                  <a:gd name="T32" fmla="*/ 140 w 140"/>
                  <a:gd name="T33" fmla="*/ 133 h 141"/>
                  <a:gd name="T34" fmla="*/ 140 w 140"/>
                  <a:gd name="T35" fmla="*/ 8 h 141"/>
                  <a:gd name="T36" fmla="*/ 132 w 140"/>
                  <a:gd name="T37" fmla="*/ 0 h 141"/>
                  <a:gd name="T38" fmla="*/ 129 w 140"/>
                  <a:gd name="T39" fmla="*/ 128 h 141"/>
                  <a:gd name="T40" fmla="*/ 11 w 140"/>
                  <a:gd name="T41" fmla="*/ 128 h 141"/>
                  <a:gd name="T42" fmla="*/ 11 w 140"/>
                  <a:gd name="T43" fmla="*/ 44 h 141"/>
                  <a:gd name="T44" fmla="*/ 129 w 140"/>
                  <a:gd name="T45" fmla="*/ 44 h 141"/>
                  <a:gd name="T46" fmla="*/ 129 w 140"/>
                  <a:gd name="T47" fmla="*/ 128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0" h="141">
                    <a:moveTo>
                      <a:pt x="132" y="0"/>
                    </a:moveTo>
                    <a:cubicBezTo>
                      <a:pt x="109" y="0"/>
                      <a:pt x="109" y="0"/>
                      <a:pt x="109" y="0"/>
                    </a:cubicBezTo>
                    <a:cubicBezTo>
                      <a:pt x="109" y="10"/>
                      <a:pt x="109" y="10"/>
                      <a:pt x="109" y="10"/>
                    </a:cubicBezTo>
                    <a:cubicBezTo>
                      <a:pt x="109" y="18"/>
                      <a:pt x="103" y="24"/>
                      <a:pt x="95" y="24"/>
                    </a:cubicBezTo>
                    <a:cubicBezTo>
                      <a:pt x="87" y="24"/>
                      <a:pt x="81" y="18"/>
                      <a:pt x="81" y="1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59" y="18"/>
                      <a:pt x="53" y="24"/>
                      <a:pt x="45" y="24"/>
                    </a:cubicBezTo>
                    <a:cubicBezTo>
                      <a:pt x="37" y="24"/>
                      <a:pt x="30" y="18"/>
                      <a:pt x="30" y="1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38"/>
                      <a:pt x="4" y="141"/>
                      <a:pt x="8" y="141"/>
                    </a:cubicBezTo>
                    <a:cubicBezTo>
                      <a:pt x="132" y="141"/>
                      <a:pt x="132" y="141"/>
                      <a:pt x="132" y="141"/>
                    </a:cubicBezTo>
                    <a:cubicBezTo>
                      <a:pt x="136" y="141"/>
                      <a:pt x="140" y="138"/>
                      <a:pt x="140" y="133"/>
                    </a:cubicBezTo>
                    <a:cubicBezTo>
                      <a:pt x="140" y="8"/>
                      <a:pt x="140" y="8"/>
                      <a:pt x="140" y="8"/>
                    </a:cubicBezTo>
                    <a:cubicBezTo>
                      <a:pt x="140" y="4"/>
                      <a:pt x="136" y="0"/>
                      <a:pt x="132" y="0"/>
                    </a:cubicBezTo>
                    <a:close/>
                    <a:moveTo>
                      <a:pt x="129" y="128"/>
                    </a:moveTo>
                    <a:cubicBezTo>
                      <a:pt x="11" y="128"/>
                      <a:pt x="11" y="128"/>
                      <a:pt x="11" y="128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29" y="44"/>
                      <a:pt x="129" y="44"/>
                      <a:pt x="129" y="44"/>
                    </a:cubicBezTo>
                    <a:lnTo>
                      <a:pt x="129" y="1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6" name="组合 70"/>
          <p:cNvGrpSpPr/>
          <p:nvPr/>
        </p:nvGrpSpPr>
        <p:grpSpPr>
          <a:xfrm>
            <a:off x="3723910" y="4623708"/>
            <a:ext cx="2115109" cy="1461326"/>
            <a:chOff x="7995005" y="3049516"/>
            <a:chExt cx="2253896" cy="1476520"/>
          </a:xfrm>
        </p:grpSpPr>
        <p:sp>
          <p:nvSpPr>
            <p:cNvPr id="165" name="Freeform 9"/>
            <p:cNvSpPr>
              <a:spLocks/>
            </p:cNvSpPr>
            <p:nvPr/>
          </p:nvSpPr>
          <p:spPr bwMode="auto">
            <a:xfrm>
              <a:off x="7995005" y="3049516"/>
              <a:ext cx="2253896" cy="1476520"/>
            </a:xfrm>
            <a:custGeom>
              <a:avLst/>
              <a:gdLst>
                <a:gd name="T0" fmla="*/ 3256 w 3324"/>
                <a:gd name="T1" fmla="*/ 470 h 2157"/>
                <a:gd name="T2" fmla="*/ 1880 w 3324"/>
                <a:gd name="T3" fmla="*/ 2056 h 2157"/>
                <a:gd name="T4" fmla="*/ 1880 w 3324"/>
                <a:gd name="T5" fmla="*/ 2056 h 2157"/>
                <a:gd name="T6" fmla="*/ 1663 w 3324"/>
                <a:gd name="T7" fmla="*/ 2157 h 2157"/>
                <a:gd name="T8" fmla="*/ 1451 w 3324"/>
                <a:gd name="T9" fmla="*/ 2062 h 2157"/>
                <a:gd name="T10" fmla="*/ 1450 w 3324"/>
                <a:gd name="T11" fmla="*/ 2062 h 2157"/>
                <a:gd name="T12" fmla="*/ 83 w 3324"/>
                <a:gd name="T13" fmla="*/ 485 h 2157"/>
                <a:gd name="T14" fmla="*/ 0 w 3324"/>
                <a:gd name="T15" fmla="*/ 284 h 2157"/>
                <a:gd name="T16" fmla="*/ 283 w 3324"/>
                <a:gd name="T17" fmla="*/ 0 h 2157"/>
                <a:gd name="T18" fmla="*/ 283 w 3324"/>
                <a:gd name="T19" fmla="*/ 0 h 2157"/>
                <a:gd name="T20" fmla="*/ 284 w 3324"/>
                <a:gd name="T21" fmla="*/ 0 h 2157"/>
                <a:gd name="T22" fmla="*/ 3039 w 3324"/>
                <a:gd name="T23" fmla="*/ 0 h 2157"/>
                <a:gd name="T24" fmla="*/ 3039 w 3324"/>
                <a:gd name="T25" fmla="*/ 0 h 2157"/>
                <a:gd name="T26" fmla="*/ 3040 w 3324"/>
                <a:gd name="T27" fmla="*/ 0 h 2157"/>
                <a:gd name="T28" fmla="*/ 3324 w 3324"/>
                <a:gd name="T29" fmla="*/ 284 h 2157"/>
                <a:gd name="T30" fmla="*/ 3256 w 3324"/>
                <a:gd name="T31" fmla="*/ 470 h 2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24" h="2157">
                  <a:moveTo>
                    <a:pt x="3256" y="470"/>
                  </a:moveTo>
                  <a:lnTo>
                    <a:pt x="1880" y="2056"/>
                  </a:lnTo>
                  <a:lnTo>
                    <a:pt x="1880" y="2056"/>
                  </a:lnTo>
                  <a:cubicBezTo>
                    <a:pt x="1828" y="2118"/>
                    <a:pt x="1750" y="2157"/>
                    <a:pt x="1663" y="2157"/>
                  </a:cubicBezTo>
                  <a:cubicBezTo>
                    <a:pt x="1578" y="2157"/>
                    <a:pt x="1503" y="2120"/>
                    <a:pt x="1451" y="2062"/>
                  </a:cubicBezTo>
                  <a:lnTo>
                    <a:pt x="1450" y="2062"/>
                  </a:lnTo>
                  <a:lnTo>
                    <a:pt x="83" y="485"/>
                  </a:lnTo>
                  <a:cubicBezTo>
                    <a:pt x="32" y="433"/>
                    <a:pt x="0" y="363"/>
                    <a:pt x="0" y="284"/>
                  </a:cubicBezTo>
                  <a:cubicBezTo>
                    <a:pt x="0" y="128"/>
                    <a:pt x="127" y="1"/>
                    <a:pt x="283" y="0"/>
                  </a:cubicBezTo>
                  <a:lnTo>
                    <a:pt x="283" y="0"/>
                  </a:lnTo>
                  <a:lnTo>
                    <a:pt x="284" y="0"/>
                  </a:lnTo>
                  <a:lnTo>
                    <a:pt x="3039" y="0"/>
                  </a:lnTo>
                  <a:lnTo>
                    <a:pt x="3039" y="0"/>
                  </a:lnTo>
                  <a:lnTo>
                    <a:pt x="3040" y="0"/>
                  </a:lnTo>
                  <a:cubicBezTo>
                    <a:pt x="3197" y="0"/>
                    <a:pt x="3324" y="127"/>
                    <a:pt x="3324" y="284"/>
                  </a:cubicBezTo>
                  <a:cubicBezTo>
                    <a:pt x="3324" y="355"/>
                    <a:pt x="3299" y="420"/>
                    <a:pt x="3256" y="47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任意多边形 65"/>
            <p:cNvSpPr>
              <a:spLocks/>
            </p:cNvSpPr>
            <p:nvPr/>
          </p:nvSpPr>
          <p:spPr bwMode="auto">
            <a:xfrm>
              <a:off x="8711406" y="3251966"/>
              <a:ext cx="821094" cy="615184"/>
            </a:xfrm>
            <a:custGeom>
              <a:avLst/>
              <a:gdLst>
                <a:gd name="connsiteX0" fmla="*/ 662169 w 1067906"/>
                <a:gd name="connsiteY0" fmla="*/ 549275 h 800100"/>
                <a:gd name="connsiteX1" fmla="*/ 979485 w 1067906"/>
                <a:gd name="connsiteY1" fmla="*/ 549275 h 800100"/>
                <a:gd name="connsiteX2" fmla="*/ 1014373 w 1067906"/>
                <a:gd name="connsiteY2" fmla="*/ 569208 h 800100"/>
                <a:gd name="connsiteX3" fmla="*/ 1067536 w 1067906"/>
                <a:gd name="connsiteY3" fmla="*/ 773523 h 800100"/>
                <a:gd name="connsiteX4" fmla="*/ 1045939 w 1067906"/>
                <a:gd name="connsiteY4" fmla="*/ 800100 h 800100"/>
                <a:gd name="connsiteX5" fmla="*/ 597377 w 1067906"/>
                <a:gd name="connsiteY5" fmla="*/ 800100 h 800100"/>
                <a:gd name="connsiteX6" fmla="*/ 577441 w 1067906"/>
                <a:gd name="connsiteY6" fmla="*/ 771862 h 800100"/>
                <a:gd name="connsiteX7" fmla="*/ 628943 w 1067906"/>
                <a:gd name="connsiteY7" fmla="*/ 572530 h 800100"/>
                <a:gd name="connsiteX8" fmla="*/ 662169 w 1067906"/>
                <a:gd name="connsiteY8" fmla="*/ 549275 h 800100"/>
                <a:gd name="connsiteX9" fmla="*/ 85906 w 1067906"/>
                <a:gd name="connsiteY9" fmla="*/ 549275 h 800100"/>
                <a:gd name="connsiteX10" fmla="*/ 403222 w 1067906"/>
                <a:gd name="connsiteY10" fmla="*/ 549275 h 800100"/>
                <a:gd name="connsiteX11" fmla="*/ 438110 w 1067906"/>
                <a:gd name="connsiteY11" fmla="*/ 569208 h 800100"/>
                <a:gd name="connsiteX12" fmla="*/ 491273 w 1067906"/>
                <a:gd name="connsiteY12" fmla="*/ 773523 h 800100"/>
                <a:gd name="connsiteX13" fmla="*/ 469676 w 1067906"/>
                <a:gd name="connsiteY13" fmla="*/ 800100 h 800100"/>
                <a:gd name="connsiteX14" fmla="*/ 21114 w 1067906"/>
                <a:gd name="connsiteY14" fmla="*/ 800100 h 800100"/>
                <a:gd name="connsiteX15" fmla="*/ 1178 w 1067906"/>
                <a:gd name="connsiteY15" fmla="*/ 771862 h 800100"/>
                <a:gd name="connsiteX16" fmla="*/ 52680 w 1067906"/>
                <a:gd name="connsiteY16" fmla="*/ 572530 h 800100"/>
                <a:gd name="connsiteX17" fmla="*/ 85906 w 1067906"/>
                <a:gd name="connsiteY17" fmla="*/ 549275 h 800100"/>
                <a:gd name="connsiteX18" fmla="*/ 891545 w 1067906"/>
                <a:gd name="connsiteY18" fmla="*/ 334962 h 800100"/>
                <a:gd name="connsiteX19" fmla="*/ 905833 w 1067906"/>
                <a:gd name="connsiteY19" fmla="*/ 422275 h 800100"/>
                <a:gd name="connsiteX20" fmla="*/ 994733 w 1067906"/>
                <a:gd name="connsiteY20" fmla="*/ 438150 h 800100"/>
                <a:gd name="connsiteX21" fmla="*/ 905833 w 1067906"/>
                <a:gd name="connsiteY21" fmla="*/ 454025 h 800100"/>
                <a:gd name="connsiteX22" fmla="*/ 891545 w 1067906"/>
                <a:gd name="connsiteY22" fmla="*/ 542925 h 800100"/>
                <a:gd name="connsiteX23" fmla="*/ 877258 w 1067906"/>
                <a:gd name="connsiteY23" fmla="*/ 454025 h 800100"/>
                <a:gd name="connsiteX24" fmla="*/ 786770 w 1067906"/>
                <a:gd name="connsiteY24" fmla="*/ 438150 h 800100"/>
                <a:gd name="connsiteX25" fmla="*/ 875670 w 1067906"/>
                <a:gd name="connsiteY25" fmla="*/ 422275 h 800100"/>
                <a:gd name="connsiteX26" fmla="*/ 346257 w 1067906"/>
                <a:gd name="connsiteY26" fmla="*/ 247650 h 800100"/>
                <a:gd name="connsiteX27" fmla="*/ 663573 w 1067906"/>
                <a:gd name="connsiteY27" fmla="*/ 247650 h 800100"/>
                <a:gd name="connsiteX28" fmla="*/ 698461 w 1067906"/>
                <a:gd name="connsiteY28" fmla="*/ 267583 h 800100"/>
                <a:gd name="connsiteX29" fmla="*/ 751624 w 1067906"/>
                <a:gd name="connsiteY29" fmla="*/ 471897 h 800100"/>
                <a:gd name="connsiteX30" fmla="*/ 730027 w 1067906"/>
                <a:gd name="connsiteY30" fmla="*/ 498475 h 800100"/>
                <a:gd name="connsiteX31" fmla="*/ 281465 w 1067906"/>
                <a:gd name="connsiteY31" fmla="*/ 498475 h 800100"/>
                <a:gd name="connsiteX32" fmla="*/ 261529 w 1067906"/>
                <a:gd name="connsiteY32" fmla="*/ 470236 h 800100"/>
                <a:gd name="connsiteX33" fmla="*/ 313031 w 1067906"/>
                <a:gd name="connsiteY33" fmla="*/ 270905 h 800100"/>
                <a:gd name="connsiteX34" fmla="*/ 346257 w 1067906"/>
                <a:gd name="connsiteY34" fmla="*/ 247650 h 800100"/>
                <a:gd name="connsiteX35" fmla="*/ 283533 w 1067906"/>
                <a:gd name="connsiteY35" fmla="*/ 76200 h 800100"/>
                <a:gd name="connsiteX36" fmla="*/ 299408 w 1067906"/>
                <a:gd name="connsiteY36" fmla="*/ 165100 h 800100"/>
                <a:gd name="connsiteX37" fmla="*/ 388308 w 1067906"/>
                <a:gd name="connsiteY37" fmla="*/ 179388 h 800100"/>
                <a:gd name="connsiteX38" fmla="*/ 299408 w 1067906"/>
                <a:gd name="connsiteY38" fmla="*/ 195263 h 800100"/>
                <a:gd name="connsiteX39" fmla="*/ 283533 w 1067906"/>
                <a:gd name="connsiteY39" fmla="*/ 284163 h 800100"/>
                <a:gd name="connsiteX40" fmla="*/ 269245 w 1067906"/>
                <a:gd name="connsiteY40" fmla="*/ 196850 h 800100"/>
                <a:gd name="connsiteX41" fmla="*/ 180345 w 1067906"/>
                <a:gd name="connsiteY41" fmla="*/ 179388 h 800100"/>
                <a:gd name="connsiteX42" fmla="*/ 269245 w 1067906"/>
                <a:gd name="connsiteY42" fmla="*/ 165100 h 800100"/>
                <a:gd name="connsiteX43" fmla="*/ 769307 w 1067906"/>
                <a:gd name="connsiteY43" fmla="*/ 0 h 800100"/>
                <a:gd name="connsiteX44" fmla="*/ 783594 w 1067906"/>
                <a:gd name="connsiteY44" fmla="*/ 88900 h 800100"/>
                <a:gd name="connsiteX45" fmla="*/ 870907 w 1067906"/>
                <a:gd name="connsiteY45" fmla="*/ 103188 h 800100"/>
                <a:gd name="connsiteX46" fmla="*/ 783594 w 1067906"/>
                <a:gd name="connsiteY46" fmla="*/ 120650 h 800100"/>
                <a:gd name="connsiteX47" fmla="*/ 769307 w 1067906"/>
                <a:gd name="connsiteY47" fmla="*/ 207963 h 800100"/>
                <a:gd name="connsiteX48" fmla="*/ 751844 w 1067906"/>
                <a:gd name="connsiteY48" fmla="*/ 120650 h 800100"/>
                <a:gd name="connsiteX49" fmla="*/ 664532 w 1067906"/>
                <a:gd name="connsiteY49" fmla="*/ 103188 h 800100"/>
                <a:gd name="connsiteX50" fmla="*/ 751844 w 1067906"/>
                <a:gd name="connsiteY50" fmla="*/ 8890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67906" h="800100">
                  <a:moveTo>
                    <a:pt x="662169" y="549275"/>
                  </a:moveTo>
                  <a:cubicBezTo>
                    <a:pt x="705364" y="549275"/>
                    <a:pt x="904725" y="549275"/>
                    <a:pt x="979485" y="549275"/>
                  </a:cubicBezTo>
                  <a:cubicBezTo>
                    <a:pt x="1007728" y="549275"/>
                    <a:pt x="1014373" y="569208"/>
                    <a:pt x="1014373" y="569208"/>
                  </a:cubicBezTo>
                  <a:cubicBezTo>
                    <a:pt x="1014373" y="569208"/>
                    <a:pt x="1014373" y="569208"/>
                    <a:pt x="1067536" y="773523"/>
                  </a:cubicBezTo>
                  <a:cubicBezTo>
                    <a:pt x="1067536" y="773523"/>
                    <a:pt x="1072520" y="800100"/>
                    <a:pt x="1045939" y="800100"/>
                  </a:cubicBezTo>
                  <a:cubicBezTo>
                    <a:pt x="944597" y="800100"/>
                    <a:pt x="612329" y="800100"/>
                    <a:pt x="597377" y="800100"/>
                  </a:cubicBezTo>
                  <a:cubicBezTo>
                    <a:pt x="584086" y="800100"/>
                    <a:pt x="572457" y="788472"/>
                    <a:pt x="577441" y="771862"/>
                  </a:cubicBezTo>
                  <a:cubicBezTo>
                    <a:pt x="580764" y="755251"/>
                    <a:pt x="628943" y="572530"/>
                    <a:pt x="628943" y="572530"/>
                  </a:cubicBezTo>
                  <a:cubicBezTo>
                    <a:pt x="628943" y="572530"/>
                    <a:pt x="633927" y="549275"/>
                    <a:pt x="662169" y="549275"/>
                  </a:cubicBezTo>
                  <a:close/>
                  <a:moveTo>
                    <a:pt x="85906" y="549275"/>
                  </a:moveTo>
                  <a:cubicBezTo>
                    <a:pt x="129101" y="549275"/>
                    <a:pt x="328462" y="549275"/>
                    <a:pt x="403222" y="549275"/>
                  </a:cubicBezTo>
                  <a:cubicBezTo>
                    <a:pt x="431465" y="549275"/>
                    <a:pt x="438110" y="569208"/>
                    <a:pt x="438110" y="569208"/>
                  </a:cubicBezTo>
                  <a:lnTo>
                    <a:pt x="491273" y="773523"/>
                  </a:lnTo>
                  <a:cubicBezTo>
                    <a:pt x="491273" y="773523"/>
                    <a:pt x="496257" y="800100"/>
                    <a:pt x="469676" y="800100"/>
                  </a:cubicBezTo>
                  <a:cubicBezTo>
                    <a:pt x="368334" y="800100"/>
                    <a:pt x="36066" y="800100"/>
                    <a:pt x="21114" y="800100"/>
                  </a:cubicBezTo>
                  <a:cubicBezTo>
                    <a:pt x="7823" y="800100"/>
                    <a:pt x="-3806" y="788472"/>
                    <a:pt x="1178" y="771862"/>
                  </a:cubicBezTo>
                  <a:cubicBezTo>
                    <a:pt x="4501" y="755251"/>
                    <a:pt x="52680" y="572530"/>
                    <a:pt x="52680" y="572530"/>
                  </a:cubicBezTo>
                  <a:cubicBezTo>
                    <a:pt x="52680" y="572530"/>
                    <a:pt x="57664" y="549275"/>
                    <a:pt x="85906" y="549275"/>
                  </a:cubicBezTo>
                  <a:close/>
                  <a:moveTo>
                    <a:pt x="891545" y="334962"/>
                  </a:moveTo>
                  <a:lnTo>
                    <a:pt x="905833" y="422275"/>
                  </a:lnTo>
                  <a:lnTo>
                    <a:pt x="994733" y="438150"/>
                  </a:lnTo>
                  <a:lnTo>
                    <a:pt x="905833" y="454025"/>
                  </a:lnTo>
                  <a:lnTo>
                    <a:pt x="891545" y="542925"/>
                  </a:lnTo>
                  <a:lnTo>
                    <a:pt x="877258" y="454025"/>
                  </a:lnTo>
                  <a:lnTo>
                    <a:pt x="786770" y="438150"/>
                  </a:lnTo>
                  <a:lnTo>
                    <a:pt x="875670" y="422275"/>
                  </a:lnTo>
                  <a:close/>
                  <a:moveTo>
                    <a:pt x="346257" y="247650"/>
                  </a:moveTo>
                  <a:cubicBezTo>
                    <a:pt x="389452" y="247650"/>
                    <a:pt x="588813" y="247650"/>
                    <a:pt x="663573" y="247650"/>
                  </a:cubicBezTo>
                  <a:cubicBezTo>
                    <a:pt x="691816" y="247650"/>
                    <a:pt x="698461" y="267583"/>
                    <a:pt x="698461" y="267583"/>
                  </a:cubicBezTo>
                  <a:cubicBezTo>
                    <a:pt x="698461" y="267583"/>
                    <a:pt x="698461" y="267583"/>
                    <a:pt x="751624" y="471897"/>
                  </a:cubicBezTo>
                  <a:cubicBezTo>
                    <a:pt x="751624" y="471897"/>
                    <a:pt x="756608" y="498475"/>
                    <a:pt x="730027" y="498475"/>
                  </a:cubicBezTo>
                  <a:cubicBezTo>
                    <a:pt x="628685" y="498475"/>
                    <a:pt x="296417" y="498475"/>
                    <a:pt x="281465" y="498475"/>
                  </a:cubicBezTo>
                  <a:cubicBezTo>
                    <a:pt x="268174" y="498475"/>
                    <a:pt x="256545" y="486847"/>
                    <a:pt x="261529" y="470236"/>
                  </a:cubicBezTo>
                  <a:cubicBezTo>
                    <a:pt x="264852" y="453625"/>
                    <a:pt x="313031" y="270905"/>
                    <a:pt x="313031" y="270905"/>
                  </a:cubicBezTo>
                  <a:cubicBezTo>
                    <a:pt x="313031" y="270905"/>
                    <a:pt x="318015" y="247650"/>
                    <a:pt x="346257" y="247650"/>
                  </a:cubicBezTo>
                  <a:close/>
                  <a:moveTo>
                    <a:pt x="283533" y="76200"/>
                  </a:moveTo>
                  <a:lnTo>
                    <a:pt x="299408" y="165100"/>
                  </a:lnTo>
                  <a:lnTo>
                    <a:pt x="388308" y="179388"/>
                  </a:lnTo>
                  <a:lnTo>
                    <a:pt x="299408" y="195263"/>
                  </a:lnTo>
                  <a:lnTo>
                    <a:pt x="283533" y="284163"/>
                  </a:lnTo>
                  <a:lnTo>
                    <a:pt x="269245" y="196850"/>
                  </a:lnTo>
                  <a:lnTo>
                    <a:pt x="180345" y="179388"/>
                  </a:lnTo>
                  <a:lnTo>
                    <a:pt x="269245" y="165100"/>
                  </a:lnTo>
                  <a:close/>
                  <a:moveTo>
                    <a:pt x="769307" y="0"/>
                  </a:moveTo>
                  <a:lnTo>
                    <a:pt x="783594" y="88900"/>
                  </a:lnTo>
                  <a:lnTo>
                    <a:pt x="870907" y="103188"/>
                  </a:lnTo>
                  <a:lnTo>
                    <a:pt x="783594" y="120650"/>
                  </a:lnTo>
                  <a:lnTo>
                    <a:pt x="769307" y="207963"/>
                  </a:lnTo>
                  <a:lnTo>
                    <a:pt x="751844" y="120650"/>
                  </a:lnTo>
                  <a:lnTo>
                    <a:pt x="664532" y="103188"/>
                  </a:lnTo>
                  <a:lnTo>
                    <a:pt x="751844" y="889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172" name="TextBox 29"/>
          <p:cNvSpPr txBox="1"/>
          <p:nvPr/>
        </p:nvSpPr>
        <p:spPr>
          <a:xfrm>
            <a:off x="6333066" y="2048934"/>
            <a:ext cx="5655733" cy="26161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altLang="zh-CN" sz="17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Ведомственные награды (Министерства РФ)</a:t>
            </a:r>
          </a:p>
          <a:p>
            <a:pPr algn="just"/>
            <a:r>
              <a:rPr lang="ru-RU" altLang="zh-CN" sz="1700" b="1" i="1" dirty="0" smtClean="0">
                <a:solidFill>
                  <a:srgbClr val="FF898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Медали</a:t>
            </a:r>
            <a:r>
              <a:rPr lang="ru-RU" altLang="zh-CN" sz="1700" b="1" dirty="0" smtClean="0">
                <a:solidFill>
                  <a:srgbClr val="FF898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:  К.Д.Ушинского и Л.С.Выгодского, </a:t>
            </a:r>
          </a:p>
          <a:p>
            <a:pPr algn="just"/>
            <a:r>
              <a:rPr lang="ru-RU" altLang="zh-CN" sz="1700" b="1" i="1" dirty="0" smtClean="0">
                <a:solidFill>
                  <a:srgbClr val="FF898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почетные звания</a:t>
            </a:r>
            <a:r>
              <a:rPr lang="ru-RU" altLang="zh-CN" sz="1700" b="1" dirty="0" smtClean="0">
                <a:solidFill>
                  <a:srgbClr val="FF898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: «Почетный работник сферы образования РФ» и «Почетный работник сферы воспитания детей и молодежи РФ», </a:t>
            </a:r>
          </a:p>
          <a:p>
            <a:pPr algn="just"/>
            <a:r>
              <a:rPr lang="ru-RU" altLang="zh-CN" sz="1700" b="1" i="1" dirty="0" smtClean="0">
                <a:solidFill>
                  <a:srgbClr val="FF898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нагрудные знаки</a:t>
            </a:r>
            <a:r>
              <a:rPr lang="ru-RU" altLang="zh-CN" sz="1700" b="1" dirty="0" smtClean="0">
                <a:solidFill>
                  <a:srgbClr val="FF898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: «За милосердие и благотворительность», «Почетный наставник», «За верность профессии», «Молодость и профессионализм»,</a:t>
            </a:r>
          </a:p>
          <a:p>
            <a:pPr algn="just"/>
            <a:r>
              <a:rPr lang="ru-RU" altLang="zh-CN" sz="1700" b="1" i="1" dirty="0" smtClean="0">
                <a:solidFill>
                  <a:srgbClr val="FF898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Почетная грамота </a:t>
            </a:r>
            <a:r>
              <a:rPr lang="ru-RU" altLang="zh-CN" sz="1700" b="1" dirty="0" smtClean="0">
                <a:solidFill>
                  <a:srgbClr val="FF898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Министерства просвещения РФ</a:t>
            </a:r>
            <a:endParaRPr lang="ru-RU" altLang="zh-CN" sz="1700" b="1" dirty="0">
              <a:solidFill>
                <a:srgbClr val="FF898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3" name="直接连接符 18"/>
          <p:cNvCxnSpPr/>
          <p:nvPr/>
        </p:nvCxnSpPr>
        <p:spPr>
          <a:xfrm rot="16200000" flipV="1">
            <a:off x="5034833" y="3222963"/>
            <a:ext cx="2160936" cy="29138"/>
          </a:xfrm>
          <a:prstGeom prst="line">
            <a:avLst/>
          </a:prstGeom>
          <a:ln w="12700">
            <a:solidFill>
              <a:srgbClr val="FC3774"/>
            </a:solidFill>
            <a:prstDash val="dash"/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接连接符 20"/>
          <p:cNvCxnSpPr/>
          <p:nvPr/>
        </p:nvCxnSpPr>
        <p:spPr>
          <a:xfrm rot="5400000" flipH="1" flipV="1">
            <a:off x="5221819" y="5427132"/>
            <a:ext cx="1458382" cy="14820"/>
          </a:xfrm>
          <a:prstGeom prst="line">
            <a:avLst/>
          </a:prstGeom>
          <a:ln w="12700">
            <a:solidFill>
              <a:srgbClr val="00B050"/>
            </a:solidFill>
            <a:prstDash val="dash"/>
            <a:headEnd type="oval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接连接符 24"/>
          <p:cNvCxnSpPr/>
          <p:nvPr/>
        </p:nvCxnSpPr>
        <p:spPr>
          <a:xfrm rot="16200000" flipV="1">
            <a:off x="4426968" y="1023367"/>
            <a:ext cx="1440192" cy="35207"/>
          </a:xfrm>
          <a:prstGeom prst="line">
            <a:avLst/>
          </a:prstGeom>
          <a:ln w="12700">
            <a:solidFill>
              <a:srgbClr val="2F5597"/>
            </a:solidFill>
            <a:prstDash val="dash"/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接连接符 25"/>
          <p:cNvCxnSpPr/>
          <p:nvPr/>
        </p:nvCxnSpPr>
        <p:spPr>
          <a:xfrm flipV="1">
            <a:off x="7317930" y="2285859"/>
            <a:ext cx="4952" cy="9"/>
          </a:xfrm>
          <a:prstGeom prst="line">
            <a:avLst/>
          </a:prstGeom>
          <a:ln w="12700">
            <a:solidFill>
              <a:srgbClr val="FC3774"/>
            </a:solidFill>
            <a:prstDash val="dash"/>
            <a:headEnd type="oval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5">
            <a:extLst>
              <a:ext uri="{FF2B5EF4-FFF2-40B4-BE49-F238E27FC236}">
                <a16:creationId xmlns:a16="http://schemas.microsoft.com/office/drawing/2014/main" xmlns="" id="{83DB31D2-64CE-42A1-90C3-F5EF2E767E8C}"/>
              </a:ext>
            </a:extLst>
          </p:cNvPr>
          <p:cNvGrpSpPr/>
          <p:nvPr/>
        </p:nvGrpSpPr>
        <p:grpSpPr>
          <a:xfrm>
            <a:off x="-1419226" y="6410324"/>
            <a:ext cx="13611225" cy="447675"/>
            <a:chOff x="0" y="6086693"/>
            <a:chExt cx="12192000" cy="803103"/>
          </a:xfrm>
        </p:grpSpPr>
        <p:cxnSp>
          <p:nvCxnSpPr>
            <p:cNvPr id="220" name="Прямая соединительная линия 219">
              <a:extLst>
                <a:ext uri="{FF2B5EF4-FFF2-40B4-BE49-F238E27FC236}">
                  <a16:creationId xmlns:a16="http://schemas.microsoft.com/office/drawing/2014/main" xmlns="" id="{91F3022A-0379-4076-AF10-1323481D066B}"/>
                </a:ext>
              </a:extLst>
            </p:cNvPr>
            <p:cNvCxnSpPr/>
            <p:nvPr/>
          </p:nvCxnSpPr>
          <p:spPr>
            <a:xfrm>
              <a:off x="0" y="6086693"/>
              <a:ext cx="1219199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1" name="Прямоугольник 220">
              <a:extLst>
                <a:ext uri="{FF2B5EF4-FFF2-40B4-BE49-F238E27FC236}">
                  <a16:creationId xmlns:a16="http://schemas.microsoft.com/office/drawing/2014/main" xmlns="" id="{E081AAB7-53E2-410D-AFC0-6B0261DA8EC9}"/>
                </a:ext>
              </a:extLst>
            </p:cNvPr>
            <p:cNvSpPr/>
            <p:nvPr/>
          </p:nvSpPr>
          <p:spPr>
            <a:xfrm>
              <a:off x="0" y="6144417"/>
              <a:ext cx="12192000" cy="74537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</p:txBody>
        </p:sp>
      </p:grpSp>
      <p:sp>
        <p:nvSpPr>
          <p:cNvPr id="42" name="TextBox 29"/>
          <p:cNvSpPr txBox="1"/>
          <p:nvPr/>
        </p:nvSpPr>
        <p:spPr>
          <a:xfrm>
            <a:off x="5537200" y="355599"/>
            <a:ext cx="6111875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altLang="zh-CN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Государственные награды:</a:t>
            </a:r>
          </a:p>
          <a:p>
            <a:pPr algn="just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Орден, Орден Почета, Орден Дружбы, Медаль ордена, Почетное звание «Народный учитель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РФ» и «Заслуженный учитель РФ» , Почетная грамота Президента РФ, Благодарность Президента РФ</a:t>
            </a:r>
            <a:endParaRPr lang="ru-RU" altLang="zh-CN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146800" y="4826001"/>
            <a:ext cx="5854700" cy="1392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altLang="zh-CN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Отраслевые награды  (уровень субъекта)</a:t>
            </a:r>
            <a:endParaRPr lang="ru-RU" altLang="zh-CN" b="1" dirty="0" smtClean="0">
              <a:solidFill>
                <a:srgbClr val="00B050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algn="ctr"/>
            <a:r>
              <a:rPr lang="ru-RU" altLang="zh-CN" b="1" dirty="0" smtClean="0">
                <a:solidFill>
                  <a:srgbClr val="00B05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Благодарность</a:t>
            </a:r>
          </a:p>
          <a:p>
            <a:pPr algn="ctr"/>
            <a:r>
              <a:rPr lang="ru-RU" altLang="zh-CN" b="1" dirty="0" smtClean="0">
                <a:solidFill>
                  <a:srgbClr val="00B05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Почетная грамота</a:t>
            </a:r>
          </a:p>
          <a:p>
            <a:pPr algn="ctr"/>
            <a:r>
              <a:rPr lang="ru-RU" altLang="zh-CN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Грамота и Диплом</a:t>
            </a:r>
          </a:p>
          <a:p>
            <a:pPr algn="ctr"/>
            <a:r>
              <a:rPr lang="ru-RU" altLang="zh-CN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Благодарственное письмо</a:t>
            </a:r>
            <a:endParaRPr lang="ru-RU" altLang="zh-CN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8224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五边形 1"/>
          <p:cNvSpPr/>
          <p:nvPr/>
        </p:nvSpPr>
        <p:spPr>
          <a:xfrm>
            <a:off x="0" y="0"/>
            <a:ext cx="4191000" cy="685800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1" name="Прямоугольник 40"/>
          <p:cNvSpPr/>
          <p:nvPr/>
        </p:nvSpPr>
        <p:spPr>
          <a:xfrm>
            <a:off x="0" y="2516340"/>
            <a:ext cx="3984336" cy="1395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Отраслевые награды Губернатора области, награды призеров конкурсов профессионального мастерства</a:t>
            </a:r>
            <a:endParaRPr lang="ru-RU" sz="2400" dirty="0">
              <a:solidFill>
                <a:schemeClr val="bg1"/>
              </a:solidFill>
            </a:endParaRPr>
          </a:p>
        </p:txBody>
      </p:sp>
      <p:grpSp>
        <p:nvGrpSpPr>
          <p:cNvPr id="2" name="组合 66"/>
          <p:cNvGrpSpPr/>
          <p:nvPr/>
        </p:nvGrpSpPr>
        <p:grpSpPr>
          <a:xfrm>
            <a:off x="2874840" y="257448"/>
            <a:ext cx="2116637" cy="1461326"/>
            <a:chOff x="1904981" y="3049516"/>
            <a:chExt cx="2255524" cy="1476520"/>
          </a:xfrm>
        </p:grpSpPr>
        <p:sp>
          <p:nvSpPr>
            <p:cNvPr id="144" name="Freeform 5"/>
            <p:cNvSpPr>
              <a:spLocks/>
            </p:cNvSpPr>
            <p:nvPr/>
          </p:nvSpPr>
          <p:spPr bwMode="auto">
            <a:xfrm>
              <a:off x="1904981" y="3049516"/>
              <a:ext cx="2255524" cy="1476520"/>
            </a:xfrm>
            <a:custGeom>
              <a:avLst/>
              <a:gdLst>
                <a:gd name="T0" fmla="*/ 3256 w 3324"/>
                <a:gd name="T1" fmla="*/ 470 h 2157"/>
                <a:gd name="T2" fmla="*/ 1880 w 3324"/>
                <a:gd name="T3" fmla="*/ 2056 h 2157"/>
                <a:gd name="T4" fmla="*/ 1880 w 3324"/>
                <a:gd name="T5" fmla="*/ 2056 h 2157"/>
                <a:gd name="T6" fmla="*/ 1663 w 3324"/>
                <a:gd name="T7" fmla="*/ 2157 h 2157"/>
                <a:gd name="T8" fmla="*/ 1451 w 3324"/>
                <a:gd name="T9" fmla="*/ 2062 h 2157"/>
                <a:gd name="T10" fmla="*/ 1450 w 3324"/>
                <a:gd name="T11" fmla="*/ 2062 h 2157"/>
                <a:gd name="T12" fmla="*/ 83 w 3324"/>
                <a:gd name="T13" fmla="*/ 485 h 2157"/>
                <a:gd name="T14" fmla="*/ 0 w 3324"/>
                <a:gd name="T15" fmla="*/ 284 h 2157"/>
                <a:gd name="T16" fmla="*/ 283 w 3324"/>
                <a:gd name="T17" fmla="*/ 0 h 2157"/>
                <a:gd name="T18" fmla="*/ 283 w 3324"/>
                <a:gd name="T19" fmla="*/ 0 h 2157"/>
                <a:gd name="T20" fmla="*/ 284 w 3324"/>
                <a:gd name="T21" fmla="*/ 0 h 2157"/>
                <a:gd name="T22" fmla="*/ 3039 w 3324"/>
                <a:gd name="T23" fmla="*/ 0 h 2157"/>
                <a:gd name="T24" fmla="*/ 3039 w 3324"/>
                <a:gd name="T25" fmla="*/ 0 h 2157"/>
                <a:gd name="T26" fmla="*/ 3040 w 3324"/>
                <a:gd name="T27" fmla="*/ 0 h 2157"/>
                <a:gd name="T28" fmla="*/ 3324 w 3324"/>
                <a:gd name="T29" fmla="*/ 284 h 2157"/>
                <a:gd name="T30" fmla="*/ 3256 w 3324"/>
                <a:gd name="T31" fmla="*/ 470 h 2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24" h="2157">
                  <a:moveTo>
                    <a:pt x="3256" y="470"/>
                  </a:moveTo>
                  <a:lnTo>
                    <a:pt x="1880" y="2056"/>
                  </a:lnTo>
                  <a:lnTo>
                    <a:pt x="1880" y="2056"/>
                  </a:lnTo>
                  <a:cubicBezTo>
                    <a:pt x="1828" y="2118"/>
                    <a:pt x="1750" y="2157"/>
                    <a:pt x="1663" y="2157"/>
                  </a:cubicBezTo>
                  <a:cubicBezTo>
                    <a:pt x="1578" y="2157"/>
                    <a:pt x="1503" y="2120"/>
                    <a:pt x="1451" y="2062"/>
                  </a:cubicBezTo>
                  <a:lnTo>
                    <a:pt x="1450" y="2062"/>
                  </a:lnTo>
                  <a:lnTo>
                    <a:pt x="83" y="485"/>
                  </a:lnTo>
                  <a:cubicBezTo>
                    <a:pt x="32" y="433"/>
                    <a:pt x="0" y="363"/>
                    <a:pt x="0" y="284"/>
                  </a:cubicBezTo>
                  <a:cubicBezTo>
                    <a:pt x="0" y="128"/>
                    <a:pt x="127" y="1"/>
                    <a:pt x="283" y="0"/>
                  </a:cubicBezTo>
                  <a:lnTo>
                    <a:pt x="283" y="0"/>
                  </a:lnTo>
                  <a:lnTo>
                    <a:pt x="284" y="0"/>
                  </a:lnTo>
                  <a:lnTo>
                    <a:pt x="3039" y="0"/>
                  </a:lnTo>
                  <a:lnTo>
                    <a:pt x="3039" y="0"/>
                  </a:lnTo>
                  <a:lnTo>
                    <a:pt x="3040" y="0"/>
                  </a:lnTo>
                  <a:cubicBezTo>
                    <a:pt x="3197" y="0"/>
                    <a:pt x="3324" y="127"/>
                    <a:pt x="3324" y="284"/>
                  </a:cubicBezTo>
                  <a:cubicBezTo>
                    <a:pt x="3324" y="355"/>
                    <a:pt x="3299" y="420"/>
                    <a:pt x="3256" y="470"/>
                  </a:cubicBezTo>
                  <a:close/>
                </a:path>
              </a:pathLst>
            </a:custGeom>
            <a:solidFill>
              <a:srgbClr val="2F559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" name="组合 52"/>
            <p:cNvGrpSpPr/>
            <p:nvPr/>
          </p:nvGrpSpPr>
          <p:grpSpPr>
            <a:xfrm>
              <a:off x="2709623" y="3293372"/>
              <a:ext cx="646240" cy="532372"/>
              <a:chOff x="215901" y="1787525"/>
              <a:chExt cx="693738" cy="571500"/>
            </a:xfrm>
            <a:solidFill>
              <a:schemeClr val="bg1"/>
            </a:solidFill>
          </p:grpSpPr>
          <p:sp>
            <p:nvSpPr>
              <p:cNvPr id="146" name="Freeform 13"/>
              <p:cNvSpPr>
                <a:spLocks noEditPoints="1"/>
              </p:cNvSpPr>
              <p:nvPr/>
            </p:nvSpPr>
            <p:spPr bwMode="auto">
              <a:xfrm>
                <a:off x="215901" y="1787525"/>
                <a:ext cx="693738" cy="571500"/>
              </a:xfrm>
              <a:custGeom>
                <a:avLst/>
                <a:gdLst>
                  <a:gd name="T0" fmla="*/ 166 w 182"/>
                  <a:gd name="T1" fmla="*/ 0 h 152"/>
                  <a:gd name="T2" fmla="*/ 15 w 182"/>
                  <a:gd name="T3" fmla="*/ 0 h 152"/>
                  <a:gd name="T4" fmla="*/ 0 w 182"/>
                  <a:gd name="T5" fmla="*/ 15 h 152"/>
                  <a:gd name="T6" fmla="*/ 0 w 182"/>
                  <a:gd name="T7" fmla="*/ 107 h 152"/>
                  <a:gd name="T8" fmla="*/ 15 w 182"/>
                  <a:gd name="T9" fmla="*/ 123 h 152"/>
                  <a:gd name="T10" fmla="*/ 70 w 182"/>
                  <a:gd name="T11" fmla="*/ 123 h 152"/>
                  <a:gd name="T12" fmla="*/ 70 w 182"/>
                  <a:gd name="T13" fmla="*/ 142 h 152"/>
                  <a:gd name="T14" fmla="*/ 27 w 182"/>
                  <a:gd name="T15" fmla="*/ 142 h 152"/>
                  <a:gd name="T16" fmla="*/ 17 w 182"/>
                  <a:gd name="T17" fmla="*/ 152 h 152"/>
                  <a:gd name="T18" fmla="*/ 164 w 182"/>
                  <a:gd name="T19" fmla="*/ 152 h 152"/>
                  <a:gd name="T20" fmla="*/ 155 w 182"/>
                  <a:gd name="T21" fmla="*/ 142 h 152"/>
                  <a:gd name="T22" fmla="*/ 111 w 182"/>
                  <a:gd name="T23" fmla="*/ 142 h 152"/>
                  <a:gd name="T24" fmla="*/ 111 w 182"/>
                  <a:gd name="T25" fmla="*/ 123 h 152"/>
                  <a:gd name="T26" fmla="*/ 166 w 182"/>
                  <a:gd name="T27" fmla="*/ 123 h 152"/>
                  <a:gd name="T28" fmla="*/ 182 w 182"/>
                  <a:gd name="T29" fmla="*/ 107 h 152"/>
                  <a:gd name="T30" fmla="*/ 182 w 182"/>
                  <a:gd name="T31" fmla="*/ 15 h 152"/>
                  <a:gd name="T32" fmla="*/ 166 w 182"/>
                  <a:gd name="T33" fmla="*/ 0 h 152"/>
                  <a:gd name="T34" fmla="*/ 172 w 182"/>
                  <a:gd name="T35" fmla="*/ 107 h 152"/>
                  <a:gd name="T36" fmla="*/ 166 w 182"/>
                  <a:gd name="T37" fmla="*/ 112 h 152"/>
                  <a:gd name="T38" fmla="*/ 15 w 182"/>
                  <a:gd name="T39" fmla="*/ 112 h 152"/>
                  <a:gd name="T40" fmla="*/ 10 w 182"/>
                  <a:gd name="T41" fmla="*/ 107 h 152"/>
                  <a:gd name="T42" fmla="*/ 10 w 182"/>
                  <a:gd name="T43" fmla="*/ 15 h 152"/>
                  <a:gd name="T44" fmla="*/ 15 w 182"/>
                  <a:gd name="T45" fmla="*/ 10 h 152"/>
                  <a:gd name="T46" fmla="*/ 166 w 182"/>
                  <a:gd name="T47" fmla="*/ 10 h 152"/>
                  <a:gd name="T48" fmla="*/ 172 w 182"/>
                  <a:gd name="T49" fmla="*/ 15 h 152"/>
                  <a:gd name="T50" fmla="*/ 172 w 182"/>
                  <a:gd name="T51" fmla="*/ 107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2" h="152">
                    <a:moveTo>
                      <a:pt x="166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0" y="116"/>
                      <a:pt x="7" y="123"/>
                      <a:pt x="15" y="123"/>
                    </a:cubicBezTo>
                    <a:cubicBezTo>
                      <a:pt x="70" y="123"/>
                      <a:pt x="70" y="123"/>
                      <a:pt x="70" y="123"/>
                    </a:cubicBezTo>
                    <a:cubicBezTo>
                      <a:pt x="70" y="142"/>
                      <a:pt x="70" y="142"/>
                      <a:pt x="70" y="142"/>
                    </a:cubicBezTo>
                    <a:cubicBezTo>
                      <a:pt x="27" y="142"/>
                      <a:pt x="27" y="142"/>
                      <a:pt x="27" y="142"/>
                    </a:cubicBezTo>
                    <a:cubicBezTo>
                      <a:pt x="21" y="142"/>
                      <a:pt x="17" y="147"/>
                      <a:pt x="17" y="152"/>
                    </a:cubicBezTo>
                    <a:cubicBezTo>
                      <a:pt x="164" y="152"/>
                      <a:pt x="164" y="152"/>
                      <a:pt x="164" y="152"/>
                    </a:cubicBezTo>
                    <a:cubicBezTo>
                      <a:pt x="164" y="147"/>
                      <a:pt x="160" y="142"/>
                      <a:pt x="155" y="142"/>
                    </a:cubicBezTo>
                    <a:cubicBezTo>
                      <a:pt x="111" y="142"/>
                      <a:pt x="111" y="142"/>
                      <a:pt x="111" y="142"/>
                    </a:cubicBezTo>
                    <a:cubicBezTo>
                      <a:pt x="111" y="123"/>
                      <a:pt x="111" y="123"/>
                      <a:pt x="111" y="123"/>
                    </a:cubicBezTo>
                    <a:cubicBezTo>
                      <a:pt x="166" y="123"/>
                      <a:pt x="166" y="123"/>
                      <a:pt x="166" y="123"/>
                    </a:cubicBezTo>
                    <a:cubicBezTo>
                      <a:pt x="175" y="123"/>
                      <a:pt x="182" y="116"/>
                      <a:pt x="182" y="107"/>
                    </a:cubicBezTo>
                    <a:cubicBezTo>
                      <a:pt x="182" y="15"/>
                      <a:pt x="182" y="15"/>
                      <a:pt x="182" y="15"/>
                    </a:cubicBezTo>
                    <a:cubicBezTo>
                      <a:pt x="182" y="7"/>
                      <a:pt x="175" y="0"/>
                      <a:pt x="166" y="0"/>
                    </a:cubicBezTo>
                    <a:close/>
                    <a:moveTo>
                      <a:pt x="172" y="107"/>
                    </a:moveTo>
                    <a:cubicBezTo>
                      <a:pt x="172" y="110"/>
                      <a:pt x="169" y="112"/>
                      <a:pt x="166" y="112"/>
                    </a:cubicBezTo>
                    <a:cubicBezTo>
                      <a:pt x="15" y="112"/>
                      <a:pt x="15" y="112"/>
                      <a:pt x="15" y="112"/>
                    </a:cubicBezTo>
                    <a:cubicBezTo>
                      <a:pt x="12" y="112"/>
                      <a:pt x="10" y="110"/>
                      <a:pt x="10" y="107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2"/>
                      <a:pt x="12" y="10"/>
                      <a:pt x="15" y="10"/>
                    </a:cubicBezTo>
                    <a:cubicBezTo>
                      <a:pt x="166" y="10"/>
                      <a:pt x="166" y="10"/>
                      <a:pt x="166" y="10"/>
                    </a:cubicBezTo>
                    <a:cubicBezTo>
                      <a:pt x="169" y="10"/>
                      <a:pt x="172" y="12"/>
                      <a:pt x="172" y="15"/>
                    </a:cubicBezTo>
                    <a:lnTo>
                      <a:pt x="172" y="1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14"/>
              <p:cNvSpPr>
                <a:spLocks noEditPoints="1"/>
              </p:cNvSpPr>
              <p:nvPr/>
            </p:nvSpPr>
            <p:spPr bwMode="auto">
              <a:xfrm>
                <a:off x="409576" y="1866900"/>
                <a:ext cx="301625" cy="296863"/>
              </a:xfrm>
              <a:custGeom>
                <a:avLst/>
                <a:gdLst>
                  <a:gd name="T0" fmla="*/ 0 w 79"/>
                  <a:gd name="T1" fmla="*/ 40 h 79"/>
                  <a:gd name="T2" fmla="*/ 79 w 79"/>
                  <a:gd name="T3" fmla="*/ 40 h 79"/>
                  <a:gd name="T4" fmla="*/ 38 w 79"/>
                  <a:gd name="T5" fmla="*/ 5 h 79"/>
                  <a:gd name="T6" fmla="*/ 25 w 79"/>
                  <a:gd name="T7" fmla="*/ 18 h 79"/>
                  <a:gd name="T8" fmla="*/ 38 w 79"/>
                  <a:gd name="T9" fmla="*/ 23 h 79"/>
                  <a:gd name="T10" fmla="*/ 21 w 79"/>
                  <a:gd name="T11" fmla="*/ 38 h 79"/>
                  <a:gd name="T12" fmla="*/ 38 w 79"/>
                  <a:gd name="T13" fmla="*/ 23 h 79"/>
                  <a:gd name="T14" fmla="*/ 38 w 79"/>
                  <a:gd name="T15" fmla="*/ 57 h 79"/>
                  <a:gd name="T16" fmla="*/ 21 w 79"/>
                  <a:gd name="T17" fmla="*/ 42 h 79"/>
                  <a:gd name="T18" fmla="*/ 38 w 79"/>
                  <a:gd name="T19" fmla="*/ 61 h 79"/>
                  <a:gd name="T20" fmla="*/ 25 w 79"/>
                  <a:gd name="T21" fmla="*/ 62 h 79"/>
                  <a:gd name="T22" fmla="*/ 41 w 79"/>
                  <a:gd name="T23" fmla="*/ 74 h 79"/>
                  <a:gd name="T24" fmla="*/ 54 w 79"/>
                  <a:gd name="T25" fmla="*/ 62 h 79"/>
                  <a:gd name="T26" fmla="*/ 41 w 79"/>
                  <a:gd name="T27" fmla="*/ 57 h 79"/>
                  <a:gd name="T28" fmla="*/ 58 w 79"/>
                  <a:gd name="T29" fmla="*/ 42 h 79"/>
                  <a:gd name="T30" fmla="*/ 41 w 79"/>
                  <a:gd name="T31" fmla="*/ 57 h 79"/>
                  <a:gd name="T32" fmla="*/ 41 w 79"/>
                  <a:gd name="T33" fmla="*/ 23 h 79"/>
                  <a:gd name="T34" fmla="*/ 58 w 79"/>
                  <a:gd name="T35" fmla="*/ 38 h 79"/>
                  <a:gd name="T36" fmla="*/ 42 w 79"/>
                  <a:gd name="T37" fmla="*/ 19 h 79"/>
                  <a:gd name="T38" fmla="*/ 54 w 79"/>
                  <a:gd name="T39" fmla="*/ 18 h 79"/>
                  <a:gd name="T40" fmla="*/ 50 w 79"/>
                  <a:gd name="T41" fmla="*/ 5 h 79"/>
                  <a:gd name="T42" fmla="*/ 58 w 79"/>
                  <a:gd name="T43" fmla="*/ 17 h 79"/>
                  <a:gd name="T44" fmla="*/ 21 w 79"/>
                  <a:gd name="T45" fmla="*/ 17 h 79"/>
                  <a:gd name="T46" fmla="*/ 29 w 79"/>
                  <a:gd name="T47" fmla="*/ 5 h 79"/>
                  <a:gd name="T48" fmla="*/ 20 w 79"/>
                  <a:gd name="T49" fmla="*/ 20 h 79"/>
                  <a:gd name="T50" fmla="*/ 4 w 79"/>
                  <a:gd name="T51" fmla="*/ 38 h 79"/>
                  <a:gd name="T52" fmla="*/ 20 w 79"/>
                  <a:gd name="T53" fmla="*/ 20 h 79"/>
                  <a:gd name="T54" fmla="*/ 20 w 79"/>
                  <a:gd name="T55" fmla="*/ 60 h 79"/>
                  <a:gd name="T56" fmla="*/ 4 w 79"/>
                  <a:gd name="T57" fmla="*/ 42 h 79"/>
                  <a:gd name="T58" fmla="*/ 21 w 79"/>
                  <a:gd name="T59" fmla="*/ 63 h 79"/>
                  <a:gd name="T60" fmla="*/ 15 w 79"/>
                  <a:gd name="T61" fmla="*/ 66 h 79"/>
                  <a:gd name="T62" fmla="*/ 58 w 79"/>
                  <a:gd name="T63" fmla="*/ 63 h 79"/>
                  <a:gd name="T64" fmla="*/ 50 w 79"/>
                  <a:gd name="T65" fmla="*/ 74 h 79"/>
                  <a:gd name="T66" fmla="*/ 59 w 79"/>
                  <a:gd name="T67" fmla="*/ 60 h 79"/>
                  <a:gd name="T68" fmla="*/ 76 w 79"/>
                  <a:gd name="T69" fmla="*/ 42 h 79"/>
                  <a:gd name="T70" fmla="*/ 59 w 79"/>
                  <a:gd name="T71" fmla="*/ 60 h 79"/>
                  <a:gd name="T72" fmla="*/ 59 w 79"/>
                  <a:gd name="T73" fmla="*/ 20 h 79"/>
                  <a:gd name="T74" fmla="*/ 76 w 79"/>
                  <a:gd name="T75" fmla="*/ 3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9" h="79">
                    <a:moveTo>
                      <a:pt x="40" y="0"/>
                    </a:moveTo>
                    <a:cubicBezTo>
                      <a:pt x="18" y="0"/>
                      <a:pt x="0" y="18"/>
                      <a:pt x="0" y="40"/>
                    </a:cubicBezTo>
                    <a:cubicBezTo>
                      <a:pt x="0" y="62"/>
                      <a:pt x="18" y="79"/>
                      <a:pt x="40" y="79"/>
                    </a:cubicBezTo>
                    <a:cubicBezTo>
                      <a:pt x="62" y="79"/>
                      <a:pt x="79" y="62"/>
                      <a:pt x="79" y="40"/>
                    </a:cubicBezTo>
                    <a:cubicBezTo>
                      <a:pt x="79" y="18"/>
                      <a:pt x="62" y="0"/>
                      <a:pt x="40" y="0"/>
                    </a:cubicBezTo>
                    <a:close/>
                    <a:moveTo>
                      <a:pt x="38" y="5"/>
                    </a:moveTo>
                    <a:cubicBezTo>
                      <a:pt x="38" y="19"/>
                      <a:pt x="38" y="19"/>
                      <a:pt x="38" y="19"/>
                    </a:cubicBezTo>
                    <a:cubicBezTo>
                      <a:pt x="34" y="19"/>
                      <a:pt x="29" y="19"/>
                      <a:pt x="25" y="18"/>
                    </a:cubicBezTo>
                    <a:cubicBezTo>
                      <a:pt x="29" y="11"/>
                      <a:pt x="33" y="6"/>
                      <a:pt x="38" y="5"/>
                    </a:cubicBezTo>
                    <a:close/>
                    <a:moveTo>
                      <a:pt x="38" y="23"/>
                    </a:moveTo>
                    <a:cubicBezTo>
                      <a:pt x="38" y="38"/>
                      <a:pt x="38" y="38"/>
                      <a:pt x="38" y="38"/>
                    </a:cubicBezTo>
                    <a:cubicBezTo>
                      <a:pt x="21" y="38"/>
                      <a:pt x="21" y="38"/>
                      <a:pt x="21" y="38"/>
                    </a:cubicBezTo>
                    <a:cubicBezTo>
                      <a:pt x="21" y="32"/>
                      <a:pt x="22" y="26"/>
                      <a:pt x="24" y="21"/>
                    </a:cubicBezTo>
                    <a:cubicBezTo>
                      <a:pt x="29" y="22"/>
                      <a:pt x="33" y="22"/>
                      <a:pt x="38" y="23"/>
                    </a:cubicBezTo>
                    <a:close/>
                    <a:moveTo>
                      <a:pt x="38" y="42"/>
                    </a:moveTo>
                    <a:cubicBezTo>
                      <a:pt x="38" y="57"/>
                      <a:pt x="38" y="57"/>
                      <a:pt x="38" y="57"/>
                    </a:cubicBezTo>
                    <a:cubicBezTo>
                      <a:pt x="33" y="57"/>
                      <a:pt x="29" y="58"/>
                      <a:pt x="24" y="59"/>
                    </a:cubicBezTo>
                    <a:cubicBezTo>
                      <a:pt x="22" y="54"/>
                      <a:pt x="21" y="48"/>
                      <a:pt x="21" y="42"/>
                    </a:cubicBezTo>
                    <a:lnTo>
                      <a:pt x="38" y="42"/>
                    </a:lnTo>
                    <a:close/>
                    <a:moveTo>
                      <a:pt x="38" y="61"/>
                    </a:moveTo>
                    <a:cubicBezTo>
                      <a:pt x="38" y="74"/>
                      <a:pt x="38" y="74"/>
                      <a:pt x="38" y="74"/>
                    </a:cubicBezTo>
                    <a:cubicBezTo>
                      <a:pt x="33" y="73"/>
                      <a:pt x="29" y="69"/>
                      <a:pt x="25" y="62"/>
                    </a:cubicBezTo>
                    <a:cubicBezTo>
                      <a:pt x="29" y="61"/>
                      <a:pt x="34" y="61"/>
                      <a:pt x="38" y="61"/>
                    </a:cubicBezTo>
                    <a:close/>
                    <a:moveTo>
                      <a:pt x="41" y="74"/>
                    </a:moveTo>
                    <a:cubicBezTo>
                      <a:pt x="41" y="61"/>
                      <a:pt x="41" y="61"/>
                      <a:pt x="41" y="61"/>
                    </a:cubicBezTo>
                    <a:cubicBezTo>
                      <a:pt x="46" y="61"/>
                      <a:pt x="50" y="61"/>
                      <a:pt x="54" y="62"/>
                    </a:cubicBezTo>
                    <a:cubicBezTo>
                      <a:pt x="51" y="69"/>
                      <a:pt x="46" y="74"/>
                      <a:pt x="41" y="74"/>
                    </a:cubicBezTo>
                    <a:close/>
                    <a:moveTo>
                      <a:pt x="41" y="57"/>
                    </a:moveTo>
                    <a:cubicBezTo>
                      <a:pt x="41" y="42"/>
                      <a:pt x="41" y="42"/>
                      <a:pt x="41" y="42"/>
                    </a:cubicBezTo>
                    <a:cubicBezTo>
                      <a:pt x="58" y="42"/>
                      <a:pt x="58" y="42"/>
                      <a:pt x="58" y="42"/>
                    </a:cubicBezTo>
                    <a:cubicBezTo>
                      <a:pt x="58" y="48"/>
                      <a:pt x="57" y="54"/>
                      <a:pt x="55" y="59"/>
                    </a:cubicBezTo>
                    <a:cubicBezTo>
                      <a:pt x="51" y="58"/>
                      <a:pt x="46" y="57"/>
                      <a:pt x="41" y="57"/>
                    </a:cubicBezTo>
                    <a:close/>
                    <a:moveTo>
                      <a:pt x="41" y="38"/>
                    </a:moveTo>
                    <a:cubicBezTo>
                      <a:pt x="41" y="23"/>
                      <a:pt x="41" y="23"/>
                      <a:pt x="41" y="23"/>
                    </a:cubicBezTo>
                    <a:cubicBezTo>
                      <a:pt x="46" y="22"/>
                      <a:pt x="51" y="22"/>
                      <a:pt x="55" y="21"/>
                    </a:cubicBezTo>
                    <a:cubicBezTo>
                      <a:pt x="57" y="26"/>
                      <a:pt x="58" y="32"/>
                      <a:pt x="58" y="38"/>
                    </a:cubicBezTo>
                    <a:lnTo>
                      <a:pt x="41" y="38"/>
                    </a:lnTo>
                    <a:close/>
                    <a:moveTo>
                      <a:pt x="42" y="19"/>
                    </a:moveTo>
                    <a:cubicBezTo>
                      <a:pt x="42" y="5"/>
                      <a:pt x="42" y="5"/>
                      <a:pt x="42" y="5"/>
                    </a:cubicBezTo>
                    <a:cubicBezTo>
                      <a:pt x="46" y="6"/>
                      <a:pt x="51" y="11"/>
                      <a:pt x="54" y="18"/>
                    </a:cubicBezTo>
                    <a:cubicBezTo>
                      <a:pt x="50" y="19"/>
                      <a:pt x="46" y="19"/>
                      <a:pt x="42" y="19"/>
                    </a:cubicBezTo>
                    <a:close/>
                    <a:moveTo>
                      <a:pt x="50" y="5"/>
                    </a:moveTo>
                    <a:cubicBezTo>
                      <a:pt x="56" y="7"/>
                      <a:pt x="61" y="10"/>
                      <a:pt x="65" y="14"/>
                    </a:cubicBezTo>
                    <a:cubicBezTo>
                      <a:pt x="63" y="15"/>
                      <a:pt x="60" y="16"/>
                      <a:pt x="58" y="17"/>
                    </a:cubicBezTo>
                    <a:cubicBezTo>
                      <a:pt x="56" y="12"/>
                      <a:pt x="53" y="8"/>
                      <a:pt x="50" y="5"/>
                    </a:cubicBezTo>
                    <a:close/>
                    <a:moveTo>
                      <a:pt x="21" y="17"/>
                    </a:moveTo>
                    <a:cubicBezTo>
                      <a:pt x="19" y="16"/>
                      <a:pt x="17" y="15"/>
                      <a:pt x="15" y="14"/>
                    </a:cubicBezTo>
                    <a:cubicBezTo>
                      <a:pt x="19" y="10"/>
                      <a:pt x="24" y="7"/>
                      <a:pt x="29" y="5"/>
                    </a:cubicBezTo>
                    <a:cubicBezTo>
                      <a:pt x="26" y="8"/>
                      <a:pt x="23" y="12"/>
                      <a:pt x="21" y="17"/>
                    </a:cubicBezTo>
                    <a:close/>
                    <a:moveTo>
                      <a:pt x="20" y="20"/>
                    </a:moveTo>
                    <a:cubicBezTo>
                      <a:pt x="18" y="25"/>
                      <a:pt x="17" y="31"/>
                      <a:pt x="17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0"/>
                      <a:pt x="7" y="22"/>
                      <a:pt x="12" y="17"/>
                    </a:cubicBezTo>
                    <a:cubicBezTo>
                      <a:pt x="15" y="18"/>
                      <a:pt x="17" y="19"/>
                      <a:pt x="20" y="20"/>
                    </a:cubicBezTo>
                    <a:close/>
                    <a:moveTo>
                      <a:pt x="17" y="42"/>
                    </a:moveTo>
                    <a:cubicBezTo>
                      <a:pt x="17" y="48"/>
                      <a:pt x="18" y="55"/>
                      <a:pt x="20" y="60"/>
                    </a:cubicBezTo>
                    <a:cubicBezTo>
                      <a:pt x="17" y="61"/>
                      <a:pt x="15" y="62"/>
                      <a:pt x="12" y="63"/>
                    </a:cubicBezTo>
                    <a:cubicBezTo>
                      <a:pt x="7" y="57"/>
                      <a:pt x="4" y="50"/>
                      <a:pt x="4" y="42"/>
                    </a:cubicBezTo>
                    <a:lnTo>
                      <a:pt x="17" y="42"/>
                    </a:lnTo>
                    <a:close/>
                    <a:moveTo>
                      <a:pt x="21" y="63"/>
                    </a:moveTo>
                    <a:cubicBezTo>
                      <a:pt x="23" y="68"/>
                      <a:pt x="26" y="72"/>
                      <a:pt x="29" y="74"/>
                    </a:cubicBezTo>
                    <a:cubicBezTo>
                      <a:pt x="24" y="73"/>
                      <a:pt x="19" y="70"/>
                      <a:pt x="15" y="66"/>
                    </a:cubicBezTo>
                    <a:cubicBezTo>
                      <a:pt x="17" y="65"/>
                      <a:pt x="19" y="64"/>
                      <a:pt x="21" y="63"/>
                    </a:cubicBezTo>
                    <a:close/>
                    <a:moveTo>
                      <a:pt x="58" y="63"/>
                    </a:moveTo>
                    <a:cubicBezTo>
                      <a:pt x="60" y="64"/>
                      <a:pt x="63" y="65"/>
                      <a:pt x="65" y="66"/>
                    </a:cubicBezTo>
                    <a:cubicBezTo>
                      <a:pt x="61" y="70"/>
                      <a:pt x="56" y="73"/>
                      <a:pt x="50" y="74"/>
                    </a:cubicBezTo>
                    <a:cubicBezTo>
                      <a:pt x="53" y="72"/>
                      <a:pt x="56" y="68"/>
                      <a:pt x="58" y="63"/>
                    </a:cubicBezTo>
                    <a:close/>
                    <a:moveTo>
                      <a:pt x="59" y="60"/>
                    </a:moveTo>
                    <a:cubicBezTo>
                      <a:pt x="61" y="55"/>
                      <a:pt x="62" y="48"/>
                      <a:pt x="62" y="42"/>
                    </a:cubicBezTo>
                    <a:cubicBezTo>
                      <a:pt x="76" y="42"/>
                      <a:pt x="76" y="42"/>
                      <a:pt x="76" y="42"/>
                    </a:cubicBezTo>
                    <a:cubicBezTo>
                      <a:pt x="75" y="50"/>
                      <a:pt x="72" y="57"/>
                      <a:pt x="67" y="63"/>
                    </a:cubicBezTo>
                    <a:cubicBezTo>
                      <a:pt x="65" y="62"/>
                      <a:pt x="62" y="61"/>
                      <a:pt x="59" y="60"/>
                    </a:cubicBezTo>
                    <a:close/>
                    <a:moveTo>
                      <a:pt x="62" y="38"/>
                    </a:moveTo>
                    <a:cubicBezTo>
                      <a:pt x="62" y="31"/>
                      <a:pt x="61" y="25"/>
                      <a:pt x="59" y="20"/>
                    </a:cubicBezTo>
                    <a:cubicBezTo>
                      <a:pt x="62" y="19"/>
                      <a:pt x="65" y="18"/>
                      <a:pt x="67" y="17"/>
                    </a:cubicBezTo>
                    <a:cubicBezTo>
                      <a:pt x="72" y="22"/>
                      <a:pt x="75" y="30"/>
                      <a:pt x="76" y="38"/>
                    </a:cubicBezTo>
                    <a:lnTo>
                      <a:pt x="62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4" name="组合 70"/>
          <p:cNvGrpSpPr/>
          <p:nvPr/>
        </p:nvGrpSpPr>
        <p:grpSpPr>
          <a:xfrm>
            <a:off x="3927110" y="3844774"/>
            <a:ext cx="2115109" cy="1461326"/>
            <a:chOff x="7995005" y="3049516"/>
            <a:chExt cx="2253896" cy="1476520"/>
          </a:xfrm>
        </p:grpSpPr>
        <p:sp>
          <p:nvSpPr>
            <p:cNvPr id="165" name="Freeform 9"/>
            <p:cNvSpPr>
              <a:spLocks/>
            </p:cNvSpPr>
            <p:nvPr/>
          </p:nvSpPr>
          <p:spPr bwMode="auto">
            <a:xfrm>
              <a:off x="7995005" y="3049516"/>
              <a:ext cx="2253896" cy="1476520"/>
            </a:xfrm>
            <a:custGeom>
              <a:avLst/>
              <a:gdLst>
                <a:gd name="T0" fmla="*/ 3256 w 3324"/>
                <a:gd name="T1" fmla="*/ 470 h 2157"/>
                <a:gd name="T2" fmla="*/ 1880 w 3324"/>
                <a:gd name="T3" fmla="*/ 2056 h 2157"/>
                <a:gd name="T4" fmla="*/ 1880 w 3324"/>
                <a:gd name="T5" fmla="*/ 2056 h 2157"/>
                <a:gd name="T6" fmla="*/ 1663 w 3324"/>
                <a:gd name="T7" fmla="*/ 2157 h 2157"/>
                <a:gd name="T8" fmla="*/ 1451 w 3324"/>
                <a:gd name="T9" fmla="*/ 2062 h 2157"/>
                <a:gd name="T10" fmla="*/ 1450 w 3324"/>
                <a:gd name="T11" fmla="*/ 2062 h 2157"/>
                <a:gd name="T12" fmla="*/ 83 w 3324"/>
                <a:gd name="T13" fmla="*/ 485 h 2157"/>
                <a:gd name="T14" fmla="*/ 0 w 3324"/>
                <a:gd name="T15" fmla="*/ 284 h 2157"/>
                <a:gd name="T16" fmla="*/ 283 w 3324"/>
                <a:gd name="T17" fmla="*/ 0 h 2157"/>
                <a:gd name="T18" fmla="*/ 283 w 3324"/>
                <a:gd name="T19" fmla="*/ 0 h 2157"/>
                <a:gd name="T20" fmla="*/ 284 w 3324"/>
                <a:gd name="T21" fmla="*/ 0 h 2157"/>
                <a:gd name="T22" fmla="*/ 3039 w 3324"/>
                <a:gd name="T23" fmla="*/ 0 h 2157"/>
                <a:gd name="T24" fmla="*/ 3039 w 3324"/>
                <a:gd name="T25" fmla="*/ 0 h 2157"/>
                <a:gd name="T26" fmla="*/ 3040 w 3324"/>
                <a:gd name="T27" fmla="*/ 0 h 2157"/>
                <a:gd name="T28" fmla="*/ 3324 w 3324"/>
                <a:gd name="T29" fmla="*/ 284 h 2157"/>
                <a:gd name="T30" fmla="*/ 3256 w 3324"/>
                <a:gd name="T31" fmla="*/ 470 h 2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24" h="2157">
                  <a:moveTo>
                    <a:pt x="3256" y="470"/>
                  </a:moveTo>
                  <a:lnTo>
                    <a:pt x="1880" y="2056"/>
                  </a:lnTo>
                  <a:lnTo>
                    <a:pt x="1880" y="2056"/>
                  </a:lnTo>
                  <a:cubicBezTo>
                    <a:pt x="1828" y="2118"/>
                    <a:pt x="1750" y="2157"/>
                    <a:pt x="1663" y="2157"/>
                  </a:cubicBezTo>
                  <a:cubicBezTo>
                    <a:pt x="1578" y="2157"/>
                    <a:pt x="1503" y="2120"/>
                    <a:pt x="1451" y="2062"/>
                  </a:cubicBezTo>
                  <a:lnTo>
                    <a:pt x="1450" y="2062"/>
                  </a:lnTo>
                  <a:lnTo>
                    <a:pt x="83" y="485"/>
                  </a:lnTo>
                  <a:cubicBezTo>
                    <a:pt x="32" y="433"/>
                    <a:pt x="0" y="363"/>
                    <a:pt x="0" y="284"/>
                  </a:cubicBezTo>
                  <a:cubicBezTo>
                    <a:pt x="0" y="128"/>
                    <a:pt x="127" y="1"/>
                    <a:pt x="283" y="0"/>
                  </a:cubicBezTo>
                  <a:lnTo>
                    <a:pt x="283" y="0"/>
                  </a:lnTo>
                  <a:lnTo>
                    <a:pt x="284" y="0"/>
                  </a:lnTo>
                  <a:lnTo>
                    <a:pt x="3039" y="0"/>
                  </a:lnTo>
                  <a:lnTo>
                    <a:pt x="3039" y="0"/>
                  </a:lnTo>
                  <a:lnTo>
                    <a:pt x="3040" y="0"/>
                  </a:lnTo>
                  <a:cubicBezTo>
                    <a:pt x="3197" y="0"/>
                    <a:pt x="3324" y="127"/>
                    <a:pt x="3324" y="284"/>
                  </a:cubicBezTo>
                  <a:cubicBezTo>
                    <a:pt x="3324" y="355"/>
                    <a:pt x="3299" y="420"/>
                    <a:pt x="3256" y="47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任意多边形 65"/>
            <p:cNvSpPr>
              <a:spLocks/>
            </p:cNvSpPr>
            <p:nvPr/>
          </p:nvSpPr>
          <p:spPr bwMode="auto">
            <a:xfrm>
              <a:off x="8711406" y="3251966"/>
              <a:ext cx="821094" cy="615184"/>
            </a:xfrm>
            <a:custGeom>
              <a:avLst/>
              <a:gdLst>
                <a:gd name="connsiteX0" fmla="*/ 662169 w 1067906"/>
                <a:gd name="connsiteY0" fmla="*/ 549275 h 800100"/>
                <a:gd name="connsiteX1" fmla="*/ 979485 w 1067906"/>
                <a:gd name="connsiteY1" fmla="*/ 549275 h 800100"/>
                <a:gd name="connsiteX2" fmla="*/ 1014373 w 1067906"/>
                <a:gd name="connsiteY2" fmla="*/ 569208 h 800100"/>
                <a:gd name="connsiteX3" fmla="*/ 1067536 w 1067906"/>
                <a:gd name="connsiteY3" fmla="*/ 773523 h 800100"/>
                <a:gd name="connsiteX4" fmla="*/ 1045939 w 1067906"/>
                <a:gd name="connsiteY4" fmla="*/ 800100 h 800100"/>
                <a:gd name="connsiteX5" fmla="*/ 597377 w 1067906"/>
                <a:gd name="connsiteY5" fmla="*/ 800100 h 800100"/>
                <a:gd name="connsiteX6" fmla="*/ 577441 w 1067906"/>
                <a:gd name="connsiteY6" fmla="*/ 771862 h 800100"/>
                <a:gd name="connsiteX7" fmla="*/ 628943 w 1067906"/>
                <a:gd name="connsiteY7" fmla="*/ 572530 h 800100"/>
                <a:gd name="connsiteX8" fmla="*/ 662169 w 1067906"/>
                <a:gd name="connsiteY8" fmla="*/ 549275 h 800100"/>
                <a:gd name="connsiteX9" fmla="*/ 85906 w 1067906"/>
                <a:gd name="connsiteY9" fmla="*/ 549275 h 800100"/>
                <a:gd name="connsiteX10" fmla="*/ 403222 w 1067906"/>
                <a:gd name="connsiteY10" fmla="*/ 549275 h 800100"/>
                <a:gd name="connsiteX11" fmla="*/ 438110 w 1067906"/>
                <a:gd name="connsiteY11" fmla="*/ 569208 h 800100"/>
                <a:gd name="connsiteX12" fmla="*/ 491273 w 1067906"/>
                <a:gd name="connsiteY12" fmla="*/ 773523 h 800100"/>
                <a:gd name="connsiteX13" fmla="*/ 469676 w 1067906"/>
                <a:gd name="connsiteY13" fmla="*/ 800100 h 800100"/>
                <a:gd name="connsiteX14" fmla="*/ 21114 w 1067906"/>
                <a:gd name="connsiteY14" fmla="*/ 800100 h 800100"/>
                <a:gd name="connsiteX15" fmla="*/ 1178 w 1067906"/>
                <a:gd name="connsiteY15" fmla="*/ 771862 h 800100"/>
                <a:gd name="connsiteX16" fmla="*/ 52680 w 1067906"/>
                <a:gd name="connsiteY16" fmla="*/ 572530 h 800100"/>
                <a:gd name="connsiteX17" fmla="*/ 85906 w 1067906"/>
                <a:gd name="connsiteY17" fmla="*/ 549275 h 800100"/>
                <a:gd name="connsiteX18" fmla="*/ 891545 w 1067906"/>
                <a:gd name="connsiteY18" fmla="*/ 334962 h 800100"/>
                <a:gd name="connsiteX19" fmla="*/ 905833 w 1067906"/>
                <a:gd name="connsiteY19" fmla="*/ 422275 h 800100"/>
                <a:gd name="connsiteX20" fmla="*/ 994733 w 1067906"/>
                <a:gd name="connsiteY20" fmla="*/ 438150 h 800100"/>
                <a:gd name="connsiteX21" fmla="*/ 905833 w 1067906"/>
                <a:gd name="connsiteY21" fmla="*/ 454025 h 800100"/>
                <a:gd name="connsiteX22" fmla="*/ 891545 w 1067906"/>
                <a:gd name="connsiteY22" fmla="*/ 542925 h 800100"/>
                <a:gd name="connsiteX23" fmla="*/ 877258 w 1067906"/>
                <a:gd name="connsiteY23" fmla="*/ 454025 h 800100"/>
                <a:gd name="connsiteX24" fmla="*/ 786770 w 1067906"/>
                <a:gd name="connsiteY24" fmla="*/ 438150 h 800100"/>
                <a:gd name="connsiteX25" fmla="*/ 875670 w 1067906"/>
                <a:gd name="connsiteY25" fmla="*/ 422275 h 800100"/>
                <a:gd name="connsiteX26" fmla="*/ 346257 w 1067906"/>
                <a:gd name="connsiteY26" fmla="*/ 247650 h 800100"/>
                <a:gd name="connsiteX27" fmla="*/ 663573 w 1067906"/>
                <a:gd name="connsiteY27" fmla="*/ 247650 h 800100"/>
                <a:gd name="connsiteX28" fmla="*/ 698461 w 1067906"/>
                <a:gd name="connsiteY28" fmla="*/ 267583 h 800100"/>
                <a:gd name="connsiteX29" fmla="*/ 751624 w 1067906"/>
                <a:gd name="connsiteY29" fmla="*/ 471897 h 800100"/>
                <a:gd name="connsiteX30" fmla="*/ 730027 w 1067906"/>
                <a:gd name="connsiteY30" fmla="*/ 498475 h 800100"/>
                <a:gd name="connsiteX31" fmla="*/ 281465 w 1067906"/>
                <a:gd name="connsiteY31" fmla="*/ 498475 h 800100"/>
                <a:gd name="connsiteX32" fmla="*/ 261529 w 1067906"/>
                <a:gd name="connsiteY32" fmla="*/ 470236 h 800100"/>
                <a:gd name="connsiteX33" fmla="*/ 313031 w 1067906"/>
                <a:gd name="connsiteY33" fmla="*/ 270905 h 800100"/>
                <a:gd name="connsiteX34" fmla="*/ 346257 w 1067906"/>
                <a:gd name="connsiteY34" fmla="*/ 247650 h 800100"/>
                <a:gd name="connsiteX35" fmla="*/ 283533 w 1067906"/>
                <a:gd name="connsiteY35" fmla="*/ 76200 h 800100"/>
                <a:gd name="connsiteX36" fmla="*/ 299408 w 1067906"/>
                <a:gd name="connsiteY36" fmla="*/ 165100 h 800100"/>
                <a:gd name="connsiteX37" fmla="*/ 388308 w 1067906"/>
                <a:gd name="connsiteY37" fmla="*/ 179388 h 800100"/>
                <a:gd name="connsiteX38" fmla="*/ 299408 w 1067906"/>
                <a:gd name="connsiteY38" fmla="*/ 195263 h 800100"/>
                <a:gd name="connsiteX39" fmla="*/ 283533 w 1067906"/>
                <a:gd name="connsiteY39" fmla="*/ 284163 h 800100"/>
                <a:gd name="connsiteX40" fmla="*/ 269245 w 1067906"/>
                <a:gd name="connsiteY40" fmla="*/ 196850 h 800100"/>
                <a:gd name="connsiteX41" fmla="*/ 180345 w 1067906"/>
                <a:gd name="connsiteY41" fmla="*/ 179388 h 800100"/>
                <a:gd name="connsiteX42" fmla="*/ 269245 w 1067906"/>
                <a:gd name="connsiteY42" fmla="*/ 165100 h 800100"/>
                <a:gd name="connsiteX43" fmla="*/ 769307 w 1067906"/>
                <a:gd name="connsiteY43" fmla="*/ 0 h 800100"/>
                <a:gd name="connsiteX44" fmla="*/ 783594 w 1067906"/>
                <a:gd name="connsiteY44" fmla="*/ 88900 h 800100"/>
                <a:gd name="connsiteX45" fmla="*/ 870907 w 1067906"/>
                <a:gd name="connsiteY45" fmla="*/ 103188 h 800100"/>
                <a:gd name="connsiteX46" fmla="*/ 783594 w 1067906"/>
                <a:gd name="connsiteY46" fmla="*/ 120650 h 800100"/>
                <a:gd name="connsiteX47" fmla="*/ 769307 w 1067906"/>
                <a:gd name="connsiteY47" fmla="*/ 207963 h 800100"/>
                <a:gd name="connsiteX48" fmla="*/ 751844 w 1067906"/>
                <a:gd name="connsiteY48" fmla="*/ 120650 h 800100"/>
                <a:gd name="connsiteX49" fmla="*/ 664532 w 1067906"/>
                <a:gd name="connsiteY49" fmla="*/ 103188 h 800100"/>
                <a:gd name="connsiteX50" fmla="*/ 751844 w 1067906"/>
                <a:gd name="connsiteY50" fmla="*/ 8890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67906" h="800100">
                  <a:moveTo>
                    <a:pt x="662169" y="549275"/>
                  </a:moveTo>
                  <a:cubicBezTo>
                    <a:pt x="705364" y="549275"/>
                    <a:pt x="904725" y="549275"/>
                    <a:pt x="979485" y="549275"/>
                  </a:cubicBezTo>
                  <a:cubicBezTo>
                    <a:pt x="1007728" y="549275"/>
                    <a:pt x="1014373" y="569208"/>
                    <a:pt x="1014373" y="569208"/>
                  </a:cubicBezTo>
                  <a:cubicBezTo>
                    <a:pt x="1014373" y="569208"/>
                    <a:pt x="1014373" y="569208"/>
                    <a:pt x="1067536" y="773523"/>
                  </a:cubicBezTo>
                  <a:cubicBezTo>
                    <a:pt x="1067536" y="773523"/>
                    <a:pt x="1072520" y="800100"/>
                    <a:pt x="1045939" y="800100"/>
                  </a:cubicBezTo>
                  <a:cubicBezTo>
                    <a:pt x="944597" y="800100"/>
                    <a:pt x="612329" y="800100"/>
                    <a:pt x="597377" y="800100"/>
                  </a:cubicBezTo>
                  <a:cubicBezTo>
                    <a:pt x="584086" y="800100"/>
                    <a:pt x="572457" y="788472"/>
                    <a:pt x="577441" y="771862"/>
                  </a:cubicBezTo>
                  <a:cubicBezTo>
                    <a:pt x="580764" y="755251"/>
                    <a:pt x="628943" y="572530"/>
                    <a:pt x="628943" y="572530"/>
                  </a:cubicBezTo>
                  <a:cubicBezTo>
                    <a:pt x="628943" y="572530"/>
                    <a:pt x="633927" y="549275"/>
                    <a:pt x="662169" y="549275"/>
                  </a:cubicBezTo>
                  <a:close/>
                  <a:moveTo>
                    <a:pt x="85906" y="549275"/>
                  </a:moveTo>
                  <a:cubicBezTo>
                    <a:pt x="129101" y="549275"/>
                    <a:pt x="328462" y="549275"/>
                    <a:pt x="403222" y="549275"/>
                  </a:cubicBezTo>
                  <a:cubicBezTo>
                    <a:pt x="431465" y="549275"/>
                    <a:pt x="438110" y="569208"/>
                    <a:pt x="438110" y="569208"/>
                  </a:cubicBezTo>
                  <a:lnTo>
                    <a:pt x="491273" y="773523"/>
                  </a:lnTo>
                  <a:cubicBezTo>
                    <a:pt x="491273" y="773523"/>
                    <a:pt x="496257" y="800100"/>
                    <a:pt x="469676" y="800100"/>
                  </a:cubicBezTo>
                  <a:cubicBezTo>
                    <a:pt x="368334" y="800100"/>
                    <a:pt x="36066" y="800100"/>
                    <a:pt x="21114" y="800100"/>
                  </a:cubicBezTo>
                  <a:cubicBezTo>
                    <a:pt x="7823" y="800100"/>
                    <a:pt x="-3806" y="788472"/>
                    <a:pt x="1178" y="771862"/>
                  </a:cubicBezTo>
                  <a:cubicBezTo>
                    <a:pt x="4501" y="755251"/>
                    <a:pt x="52680" y="572530"/>
                    <a:pt x="52680" y="572530"/>
                  </a:cubicBezTo>
                  <a:cubicBezTo>
                    <a:pt x="52680" y="572530"/>
                    <a:pt x="57664" y="549275"/>
                    <a:pt x="85906" y="549275"/>
                  </a:cubicBezTo>
                  <a:close/>
                  <a:moveTo>
                    <a:pt x="891545" y="334962"/>
                  </a:moveTo>
                  <a:lnTo>
                    <a:pt x="905833" y="422275"/>
                  </a:lnTo>
                  <a:lnTo>
                    <a:pt x="994733" y="438150"/>
                  </a:lnTo>
                  <a:lnTo>
                    <a:pt x="905833" y="454025"/>
                  </a:lnTo>
                  <a:lnTo>
                    <a:pt x="891545" y="542925"/>
                  </a:lnTo>
                  <a:lnTo>
                    <a:pt x="877258" y="454025"/>
                  </a:lnTo>
                  <a:lnTo>
                    <a:pt x="786770" y="438150"/>
                  </a:lnTo>
                  <a:lnTo>
                    <a:pt x="875670" y="422275"/>
                  </a:lnTo>
                  <a:close/>
                  <a:moveTo>
                    <a:pt x="346257" y="247650"/>
                  </a:moveTo>
                  <a:cubicBezTo>
                    <a:pt x="389452" y="247650"/>
                    <a:pt x="588813" y="247650"/>
                    <a:pt x="663573" y="247650"/>
                  </a:cubicBezTo>
                  <a:cubicBezTo>
                    <a:pt x="691816" y="247650"/>
                    <a:pt x="698461" y="267583"/>
                    <a:pt x="698461" y="267583"/>
                  </a:cubicBezTo>
                  <a:cubicBezTo>
                    <a:pt x="698461" y="267583"/>
                    <a:pt x="698461" y="267583"/>
                    <a:pt x="751624" y="471897"/>
                  </a:cubicBezTo>
                  <a:cubicBezTo>
                    <a:pt x="751624" y="471897"/>
                    <a:pt x="756608" y="498475"/>
                    <a:pt x="730027" y="498475"/>
                  </a:cubicBezTo>
                  <a:cubicBezTo>
                    <a:pt x="628685" y="498475"/>
                    <a:pt x="296417" y="498475"/>
                    <a:pt x="281465" y="498475"/>
                  </a:cubicBezTo>
                  <a:cubicBezTo>
                    <a:pt x="268174" y="498475"/>
                    <a:pt x="256545" y="486847"/>
                    <a:pt x="261529" y="470236"/>
                  </a:cubicBezTo>
                  <a:cubicBezTo>
                    <a:pt x="264852" y="453625"/>
                    <a:pt x="313031" y="270905"/>
                    <a:pt x="313031" y="270905"/>
                  </a:cubicBezTo>
                  <a:cubicBezTo>
                    <a:pt x="313031" y="270905"/>
                    <a:pt x="318015" y="247650"/>
                    <a:pt x="346257" y="247650"/>
                  </a:cubicBezTo>
                  <a:close/>
                  <a:moveTo>
                    <a:pt x="283533" y="76200"/>
                  </a:moveTo>
                  <a:lnTo>
                    <a:pt x="299408" y="165100"/>
                  </a:lnTo>
                  <a:lnTo>
                    <a:pt x="388308" y="179388"/>
                  </a:lnTo>
                  <a:lnTo>
                    <a:pt x="299408" y="195263"/>
                  </a:lnTo>
                  <a:lnTo>
                    <a:pt x="283533" y="284163"/>
                  </a:lnTo>
                  <a:lnTo>
                    <a:pt x="269245" y="196850"/>
                  </a:lnTo>
                  <a:lnTo>
                    <a:pt x="180345" y="179388"/>
                  </a:lnTo>
                  <a:lnTo>
                    <a:pt x="269245" y="165100"/>
                  </a:lnTo>
                  <a:close/>
                  <a:moveTo>
                    <a:pt x="769307" y="0"/>
                  </a:moveTo>
                  <a:lnTo>
                    <a:pt x="783594" y="88900"/>
                  </a:lnTo>
                  <a:lnTo>
                    <a:pt x="870907" y="103188"/>
                  </a:lnTo>
                  <a:lnTo>
                    <a:pt x="783594" y="120650"/>
                  </a:lnTo>
                  <a:lnTo>
                    <a:pt x="769307" y="207963"/>
                  </a:lnTo>
                  <a:lnTo>
                    <a:pt x="751844" y="120650"/>
                  </a:lnTo>
                  <a:lnTo>
                    <a:pt x="664532" y="103188"/>
                  </a:lnTo>
                  <a:lnTo>
                    <a:pt x="751844" y="889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</p:grpSp>
      <p:cxnSp>
        <p:nvCxnSpPr>
          <p:cNvPr id="174" name="直接连接符 20"/>
          <p:cNvCxnSpPr/>
          <p:nvPr/>
        </p:nvCxnSpPr>
        <p:spPr>
          <a:xfrm rot="5400000" flipH="1" flipV="1">
            <a:off x="5611285" y="4665132"/>
            <a:ext cx="1458382" cy="14820"/>
          </a:xfrm>
          <a:prstGeom prst="line">
            <a:avLst/>
          </a:prstGeom>
          <a:ln w="12700">
            <a:solidFill>
              <a:srgbClr val="00B050"/>
            </a:solidFill>
            <a:prstDash val="dash"/>
            <a:headEnd type="oval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接连接符 24"/>
          <p:cNvCxnSpPr/>
          <p:nvPr/>
        </p:nvCxnSpPr>
        <p:spPr>
          <a:xfrm rot="16200000" flipV="1">
            <a:off x="3995169" y="1455168"/>
            <a:ext cx="2320725" cy="52139"/>
          </a:xfrm>
          <a:prstGeom prst="line">
            <a:avLst/>
          </a:prstGeom>
          <a:ln w="12700">
            <a:solidFill>
              <a:srgbClr val="2F5597"/>
            </a:solidFill>
            <a:prstDash val="dash"/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接连接符 25"/>
          <p:cNvCxnSpPr/>
          <p:nvPr/>
        </p:nvCxnSpPr>
        <p:spPr>
          <a:xfrm flipV="1">
            <a:off x="7317930" y="2285859"/>
            <a:ext cx="4952" cy="9"/>
          </a:xfrm>
          <a:prstGeom prst="line">
            <a:avLst/>
          </a:prstGeom>
          <a:ln w="12700">
            <a:solidFill>
              <a:srgbClr val="FC3774"/>
            </a:solidFill>
            <a:prstDash val="dash"/>
            <a:headEnd type="oval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5">
            <a:extLst>
              <a:ext uri="{FF2B5EF4-FFF2-40B4-BE49-F238E27FC236}">
                <a16:creationId xmlns:a16="http://schemas.microsoft.com/office/drawing/2014/main" xmlns="" id="{83DB31D2-64CE-42A1-90C3-F5EF2E767E8C}"/>
              </a:ext>
            </a:extLst>
          </p:cNvPr>
          <p:cNvGrpSpPr/>
          <p:nvPr/>
        </p:nvGrpSpPr>
        <p:grpSpPr>
          <a:xfrm>
            <a:off x="-1419226" y="6410324"/>
            <a:ext cx="13611225" cy="447675"/>
            <a:chOff x="0" y="6086693"/>
            <a:chExt cx="12192000" cy="803103"/>
          </a:xfrm>
        </p:grpSpPr>
        <p:cxnSp>
          <p:nvCxnSpPr>
            <p:cNvPr id="220" name="Прямая соединительная линия 219">
              <a:extLst>
                <a:ext uri="{FF2B5EF4-FFF2-40B4-BE49-F238E27FC236}">
                  <a16:creationId xmlns:a16="http://schemas.microsoft.com/office/drawing/2014/main" xmlns="" id="{91F3022A-0379-4076-AF10-1323481D066B}"/>
                </a:ext>
              </a:extLst>
            </p:cNvPr>
            <p:cNvCxnSpPr/>
            <p:nvPr/>
          </p:nvCxnSpPr>
          <p:spPr>
            <a:xfrm>
              <a:off x="0" y="6086693"/>
              <a:ext cx="1219199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1" name="Прямоугольник 220">
              <a:extLst>
                <a:ext uri="{FF2B5EF4-FFF2-40B4-BE49-F238E27FC236}">
                  <a16:creationId xmlns:a16="http://schemas.microsoft.com/office/drawing/2014/main" xmlns="" id="{E081AAB7-53E2-410D-AFC0-6B0261DA8EC9}"/>
                </a:ext>
              </a:extLst>
            </p:cNvPr>
            <p:cNvSpPr/>
            <p:nvPr/>
          </p:nvSpPr>
          <p:spPr>
            <a:xfrm>
              <a:off x="0" y="6144417"/>
              <a:ext cx="12192000" cy="74537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</p:txBody>
        </p:sp>
      </p:grpSp>
      <p:sp>
        <p:nvSpPr>
          <p:cNvPr id="42" name="TextBox 29"/>
          <p:cNvSpPr txBox="1"/>
          <p:nvPr/>
        </p:nvSpPr>
        <p:spPr>
          <a:xfrm>
            <a:off x="5503333" y="270932"/>
            <a:ext cx="6248400" cy="2492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altLang="zh-CN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Отраслевые награды Губернатора области:</a:t>
            </a:r>
          </a:p>
          <a:p>
            <a:pPr algn="ctr"/>
            <a:endParaRPr lang="ru-RU" altLang="zh-CN" b="1" dirty="0" smtClean="0">
              <a:solidFill>
                <a:srgbClr val="FF0000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algn="just"/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Высший знак отличия Белгородской области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«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Прохоровское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 поле – Третье Ратное поле России»,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Почетные звания: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«Заслуженный учитель Белгородской области» и «Заслуженный воспитатель Белгородской области»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algn="just"/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медаль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«За заслуги перед землей Белгородской»,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Почетная грамота Белгородской области</a:t>
            </a:r>
            <a:endParaRPr lang="ru-RU" altLang="zh-CN" b="1" i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146800" y="3911601"/>
            <a:ext cx="58547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Призеры конкурсов профессионального мастерства:</a:t>
            </a:r>
            <a:endParaRPr lang="ru-RU" altLang="zh-CN" b="1" dirty="0" smtClean="0">
              <a:solidFill>
                <a:srgbClr val="00B050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algn="ctr"/>
            <a:r>
              <a:rPr lang="ru-RU" altLang="zh-CN" b="1" dirty="0" smtClean="0">
                <a:solidFill>
                  <a:srgbClr val="00B05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 всероссийских</a:t>
            </a:r>
          </a:p>
          <a:p>
            <a:pPr algn="ctr"/>
            <a:r>
              <a:rPr lang="ru-RU" altLang="zh-CN" b="1" dirty="0" smtClean="0">
                <a:solidFill>
                  <a:srgbClr val="00B05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региональных</a:t>
            </a:r>
          </a:p>
          <a:p>
            <a:pPr algn="ctr"/>
            <a:r>
              <a:rPr lang="ru-RU" altLang="zh-CN" b="1" dirty="0" smtClean="0">
                <a:solidFill>
                  <a:srgbClr val="00B05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муниципальных</a:t>
            </a:r>
            <a:endParaRPr lang="ru-RU" altLang="zh-CN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8224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:\Users\snitko\Desktop\Salerio · SlidesCarniva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72752" y="6191251"/>
            <a:ext cx="1619249" cy="66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2" descr="d:\Users\snitko\Desktop\ва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13201651" cy="1054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1753851" y="6428318"/>
            <a:ext cx="438149" cy="36618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CF5FFFA-93C4-4374-BE0F-D9FB57951AB5}" type="slidenum">
              <a:rPr lang="ru-RU" altLang="ru-RU" sz="1300"/>
              <a:pPr/>
              <a:t>16</a:t>
            </a:fld>
            <a:endParaRPr lang="ru-RU" altLang="ru-RU" sz="1300" dirty="0"/>
          </a:p>
        </p:txBody>
      </p:sp>
      <p:sp>
        <p:nvSpPr>
          <p:cNvPr id="36869" name="Прямоугольник 38"/>
          <p:cNvSpPr>
            <a:spLocks noChangeArrowheads="1"/>
          </p:cNvSpPr>
          <p:nvPr/>
        </p:nvSpPr>
        <p:spPr bwMode="auto">
          <a:xfrm>
            <a:off x="7505700" y="5002435"/>
            <a:ext cx="4467225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 algn="ctr" eaLnBrk="1" hangingPunct="1"/>
            <a:endParaRPr lang="ru-RU" altLang="ru-RU" sz="1600" b="1" dirty="0">
              <a:solidFill>
                <a:srgbClr val="A5B44A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73B5675-A7E6-4ED1-B626-A53105D66588}"/>
              </a:ext>
            </a:extLst>
          </p:cNvPr>
          <p:cNvSpPr/>
          <p:nvPr/>
        </p:nvSpPr>
        <p:spPr>
          <a:xfrm>
            <a:off x="143934" y="186612"/>
            <a:ext cx="9480551" cy="73866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defRPr/>
            </a:pPr>
            <a:r>
              <a:rPr lang="ru-RU" altLang="ru-RU" sz="2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АЛГОРИТМ </a:t>
            </a:r>
            <a:br>
              <a:rPr lang="ru-RU" altLang="ru-RU" sz="2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прохождения аттестации в целях установления квалификационной категории</a:t>
            </a:r>
            <a:endParaRPr lang="ru-RU" sz="2000" b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pic>
        <p:nvPicPr>
          <p:cNvPr id="69634" name="Picture 2" descr="http://xn--96-vlcudahipfo.xn--p1ai/images/documents-icon.png">
            <a:extLst>
              <a:ext uri="{FF2B5EF4-FFF2-40B4-BE49-F238E27FC236}">
                <a16:creationId xmlns="" xmlns:a16="http://schemas.microsoft.com/office/drawing/2014/main" id="{0296AED7-FEC2-4E39-8A5B-4C5F58408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641" y="4511570"/>
            <a:ext cx="677552" cy="67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324A83F5-C250-4414-828B-7087119A7807}"/>
              </a:ext>
            </a:extLst>
          </p:cNvPr>
          <p:cNvSpPr/>
          <p:nvPr/>
        </p:nvSpPr>
        <p:spPr>
          <a:xfrm>
            <a:off x="4477901" y="3536819"/>
            <a:ext cx="4626619" cy="861770"/>
          </a:xfrm>
          <a:prstGeom prst="rect">
            <a:avLst/>
          </a:prstGeom>
          <a:solidFill>
            <a:srgbClr val="92D050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121917" tIns="60958" rIns="121917" bIns="60958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latin typeface="+mj-lt"/>
                <a:cs typeface="Times New Roman" pitchFamily="18" charset="0"/>
              </a:rPr>
              <a:t>4. Проверить сведения в личной карточке в ЭМОУ</a:t>
            </a:r>
          </a:p>
          <a:p>
            <a:pPr algn="ctr">
              <a:defRPr/>
            </a:pPr>
            <a:r>
              <a:rPr lang="ru-RU" sz="1600" dirty="0" smtClean="0">
                <a:latin typeface="+mj-lt"/>
                <a:cs typeface="Times New Roman" pitchFamily="18" charset="0"/>
              </a:rPr>
              <a:t>(должность, повышение квалификации, дата заседания ГАК, контактные данные, иное)</a:t>
            </a:r>
            <a:endParaRPr lang="ru-RU" sz="1600" dirty="0">
              <a:latin typeface="+mj-lt"/>
              <a:cs typeface="Times New Roman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98E433E5-14AF-47ED-B4C9-AEE6E6EAFB75}"/>
              </a:ext>
            </a:extLst>
          </p:cNvPr>
          <p:cNvSpPr/>
          <p:nvPr/>
        </p:nvSpPr>
        <p:spPr>
          <a:xfrm>
            <a:off x="3771316" y="2012150"/>
            <a:ext cx="4710210" cy="8617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121917" tIns="60958" rIns="121917" bIns="60958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latin typeface="+mj-lt"/>
                <a:cs typeface="Times New Roman" pitchFamily="18" charset="0"/>
              </a:rPr>
              <a:t>2. Единый портал государственных услуг:</a:t>
            </a:r>
          </a:p>
          <a:p>
            <a:pPr>
              <a:defRPr/>
            </a:pPr>
            <a:r>
              <a:rPr lang="ru-RU" sz="1600" dirty="0" smtClean="0">
                <a:latin typeface="+mj-lt"/>
                <a:cs typeface="Times New Roman" pitchFamily="18" charset="0"/>
              </a:rPr>
              <a:t>1) подать заявление</a:t>
            </a:r>
          </a:p>
          <a:p>
            <a:pPr>
              <a:defRPr/>
            </a:pPr>
            <a:r>
              <a:rPr lang="ru-RU" sz="1600" dirty="0" smtClean="0">
                <a:latin typeface="+mj-lt"/>
                <a:cs typeface="Times New Roman" pitchFamily="18" charset="0"/>
              </a:rPr>
              <a:t>2) прикрепить необходимые документы </a:t>
            </a:r>
            <a:endParaRPr lang="ru-RU" sz="1600" dirty="0">
              <a:latin typeface="+mj-lt"/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324A83F5-C250-4414-828B-7087119A7807}"/>
              </a:ext>
            </a:extLst>
          </p:cNvPr>
          <p:cNvSpPr/>
          <p:nvPr/>
        </p:nvSpPr>
        <p:spPr>
          <a:xfrm>
            <a:off x="4953053" y="4432040"/>
            <a:ext cx="4334593" cy="8617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121917" tIns="60958" rIns="121917" bIns="60958">
            <a:spAutoFit/>
          </a:bodyPr>
          <a:lstStyle/>
          <a:p>
            <a:pPr>
              <a:defRPr/>
            </a:pPr>
            <a:r>
              <a:rPr lang="ru-RU" sz="1600" b="1" dirty="0" smtClean="0">
                <a:latin typeface="+mj-lt"/>
                <a:cs typeface="Times New Roman" pitchFamily="18" charset="0"/>
              </a:rPr>
              <a:t>5. Прикрепить соответствующие документы</a:t>
            </a:r>
            <a:br>
              <a:rPr lang="ru-RU" sz="1600" b="1" dirty="0" smtClean="0">
                <a:latin typeface="+mj-lt"/>
                <a:cs typeface="Times New Roman" pitchFamily="18" charset="0"/>
              </a:rPr>
            </a:br>
            <a:r>
              <a:rPr lang="ru-RU" sz="1600" dirty="0" smtClean="0">
                <a:latin typeface="+mj-lt"/>
                <a:cs typeface="Times New Roman" pitchFamily="18" charset="0"/>
              </a:rPr>
              <a:t>(таблица критериев (вкладка «Аттестационные данные») в ЭМОУ)</a:t>
            </a:r>
            <a:endParaRPr lang="ru-RU" sz="1600" dirty="0">
              <a:latin typeface="+mj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324A83F5-C250-4414-828B-7087119A7807}"/>
              </a:ext>
            </a:extLst>
          </p:cNvPr>
          <p:cNvSpPr/>
          <p:nvPr/>
        </p:nvSpPr>
        <p:spPr>
          <a:xfrm>
            <a:off x="3582955" y="1354386"/>
            <a:ext cx="4730583" cy="615549"/>
          </a:xfrm>
          <a:prstGeom prst="rect">
            <a:avLst/>
          </a:prstGeom>
          <a:solidFill>
            <a:srgbClr val="00B050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121917" tIns="60958" rIns="121917" bIns="60958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latin typeface="+mj-lt"/>
                <a:cs typeface="Times New Roman" pitchFamily="18" charset="0"/>
              </a:rPr>
              <a:t>1. Оценить свои возможности (критерии в ЭМОУ, сайт ОГАОУ ДПО «</a:t>
            </a:r>
            <a:r>
              <a:rPr lang="ru-RU" sz="1600" b="1" dirty="0" err="1" smtClean="0">
                <a:latin typeface="+mj-lt"/>
                <a:cs typeface="Times New Roman" pitchFamily="18" charset="0"/>
              </a:rPr>
              <a:t>БелИРО</a:t>
            </a:r>
            <a:r>
              <a:rPr lang="ru-RU" sz="1600" b="1" dirty="0" smtClean="0">
                <a:latin typeface="+mj-lt"/>
                <a:cs typeface="Times New Roman" pitchFamily="18" charset="0"/>
              </a:rPr>
              <a:t>»)</a:t>
            </a:r>
            <a:endParaRPr lang="ru-RU" sz="1600" b="1" dirty="0">
              <a:latin typeface="+mj-lt"/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324A83F5-C250-4414-828B-7087119A7807}"/>
              </a:ext>
            </a:extLst>
          </p:cNvPr>
          <p:cNvSpPr/>
          <p:nvPr/>
        </p:nvSpPr>
        <p:spPr>
          <a:xfrm>
            <a:off x="4165459" y="2888186"/>
            <a:ext cx="4334593" cy="6155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121917" tIns="60958" rIns="121917" bIns="60958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latin typeface="+mj-lt"/>
                <a:cs typeface="Times New Roman" pitchFamily="18" charset="0"/>
              </a:rPr>
              <a:t>3. Проконтролировать  результат </a:t>
            </a:r>
          </a:p>
          <a:p>
            <a:pPr>
              <a:defRPr/>
            </a:pPr>
            <a:r>
              <a:rPr lang="ru-RU" sz="1600" dirty="0" smtClean="0">
                <a:latin typeface="+mj-lt"/>
                <a:cs typeface="Times New Roman" pitchFamily="18" charset="0"/>
              </a:rPr>
              <a:t>(обратная связь на Едином портале Госуслуг!)</a:t>
            </a:r>
            <a:endParaRPr lang="ru-RU" sz="1600" dirty="0">
              <a:latin typeface="+mj-lt"/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324A83F5-C250-4414-828B-7087119A7807}"/>
              </a:ext>
            </a:extLst>
          </p:cNvPr>
          <p:cNvSpPr/>
          <p:nvPr/>
        </p:nvSpPr>
        <p:spPr>
          <a:xfrm>
            <a:off x="5245508" y="5299788"/>
            <a:ext cx="4559472" cy="6155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121917" tIns="60958" rIns="121917" bIns="60958">
            <a:spAutoFit/>
          </a:bodyPr>
          <a:lstStyle/>
          <a:p>
            <a:pPr>
              <a:defRPr/>
            </a:pPr>
            <a:r>
              <a:rPr lang="ru-RU" sz="1600" b="1" dirty="0" smtClean="0">
                <a:latin typeface="+mj-lt"/>
                <a:cs typeface="Times New Roman" pitchFamily="18" charset="0"/>
              </a:rPr>
              <a:t>6. Исправить замечания /рекомендации эксперта: </a:t>
            </a:r>
            <a:r>
              <a:rPr lang="ru-RU" sz="1600" dirty="0" smtClean="0">
                <a:latin typeface="+mj-lt"/>
                <a:cs typeface="Times New Roman" pitchFamily="18" charset="0"/>
              </a:rPr>
              <a:t>контроль и своевременное устранение</a:t>
            </a:r>
            <a:endParaRPr lang="ru-RU" sz="1600" dirty="0">
              <a:latin typeface="+mj-lt"/>
              <a:cs typeface="Times New Roman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324A83F5-C250-4414-828B-7087119A7807}"/>
              </a:ext>
            </a:extLst>
          </p:cNvPr>
          <p:cNvSpPr/>
          <p:nvPr/>
        </p:nvSpPr>
        <p:spPr>
          <a:xfrm>
            <a:off x="4323606" y="6008915"/>
            <a:ext cx="6639863" cy="615549"/>
          </a:xfrm>
          <a:prstGeom prst="rect">
            <a:avLst/>
          </a:prstGeom>
          <a:solidFill>
            <a:srgbClr val="00B050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121917" tIns="60958" rIns="121917" bIns="60958"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+mj-lt"/>
                <a:cs typeface="Times New Roman" pitchFamily="18" charset="0"/>
              </a:rPr>
              <a:t>7</a:t>
            </a:r>
            <a:r>
              <a:rPr lang="ru-RU" sz="1600" b="1" dirty="0" smtClean="0">
                <a:latin typeface="+mj-lt"/>
                <a:cs typeface="Times New Roman" pitchFamily="18" charset="0"/>
              </a:rPr>
              <a:t>. Получить результат</a:t>
            </a:r>
            <a:br>
              <a:rPr lang="ru-RU" sz="1600" b="1" dirty="0" smtClean="0">
                <a:latin typeface="+mj-lt"/>
                <a:cs typeface="Times New Roman" pitchFamily="18" charset="0"/>
              </a:rPr>
            </a:br>
            <a:r>
              <a:rPr lang="ru-RU" sz="1600" dirty="0" smtClean="0">
                <a:latin typeface="+mj-lt"/>
                <a:cs typeface="Times New Roman" pitchFamily="18" charset="0"/>
              </a:rPr>
              <a:t>(решение ГАК – приказ министерства образования Белгородской области)</a:t>
            </a:r>
            <a:endParaRPr lang="ru-RU" sz="1600" dirty="0">
              <a:latin typeface="+mj-lt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194" y="1990379"/>
            <a:ext cx="1101014" cy="8781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074" y="2864128"/>
            <a:ext cx="856854" cy="6353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30280" y="3507631"/>
            <a:ext cx="895279" cy="8952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014" y="5159829"/>
            <a:ext cx="1167819" cy="8982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94097" y="5766318"/>
            <a:ext cx="940967" cy="10916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094" y="1165860"/>
            <a:ext cx="839636" cy="7799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54351" y="951721"/>
            <a:ext cx="6099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3" name="五边形 1"/>
          <p:cNvSpPr/>
          <p:nvPr/>
        </p:nvSpPr>
        <p:spPr>
          <a:xfrm>
            <a:off x="0" y="1026368"/>
            <a:ext cx="3582955" cy="5831632"/>
          </a:xfrm>
          <a:prstGeom prst="homePlate">
            <a:avLst>
              <a:gd name="adj" fmla="val 4599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01216" y="2631233"/>
            <a:ext cx="29578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Алгоритм прохождения аттестации на квалификационные категории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( не поменялся)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700869"/>
      </p:ext>
    </p:extLst>
  </p:cSld>
  <p:clrMapOvr>
    <a:masterClrMapping/>
  </p:clrMapOvr>
  <p:transition spd="med" advTm="4000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Users\snitko\Desktop\ва.png">
            <a:extLst>
              <a:ext uri="{FF2B5EF4-FFF2-40B4-BE49-F238E27FC236}">
                <a16:creationId xmlns:a16="http://schemas.microsoft.com/office/drawing/2014/main" xmlns="" id="{532B36F1-5CE2-42BA-B762-1825A394F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9456" y="31206"/>
            <a:ext cx="12110442" cy="90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4006C75-E302-4CA8-A358-AEAA92A6AB49}"/>
              </a:ext>
            </a:extLst>
          </p:cNvPr>
          <p:cNvSpPr/>
          <p:nvPr/>
        </p:nvSpPr>
        <p:spPr>
          <a:xfrm>
            <a:off x="2567608" y="26053"/>
            <a:ext cx="6768752" cy="91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ВНИМАНИЕ!!!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BD60BA02-586F-4CEE-95A7-CB7A07849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7" y="1052737"/>
            <a:ext cx="3519549" cy="577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3F7A789-130A-489C-9648-4C6F2303BA10}"/>
              </a:ext>
            </a:extLst>
          </p:cNvPr>
          <p:cNvSpPr/>
          <p:nvPr/>
        </p:nvSpPr>
        <p:spPr>
          <a:xfrm>
            <a:off x="3431705" y="1060697"/>
            <a:ext cx="365324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Заверяем копию документа, предоставляющего право на прохождение процедуры аттестации без всестороннего анализа деятельности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A98954C-0352-4C36-B38D-868C8A83A6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012" t="13816" r="36189" b="12524"/>
          <a:stretch/>
        </p:blipFill>
        <p:spPr>
          <a:xfrm>
            <a:off x="7239285" y="1209468"/>
            <a:ext cx="3744416" cy="41044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99D6C43-469D-4638-BE7B-C49B0633CB6D}"/>
              </a:ext>
            </a:extLst>
          </p:cNvPr>
          <p:cNvSpPr/>
          <p:nvPr/>
        </p:nvSpPr>
        <p:spPr>
          <a:xfrm>
            <a:off x="6888089" y="3920480"/>
            <a:ext cx="4095613" cy="1513689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prstClr val="black"/>
                </a:solidFill>
              </a:ln>
              <a:solidFill>
                <a:srgbClr val="C0504D"/>
              </a:solidFill>
            </a:endParaRP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D4F8ED02-097B-42CC-AA91-99FC673A2C7F}"/>
              </a:ext>
            </a:extLst>
          </p:cNvPr>
          <p:cNvCxnSpPr>
            <a:cxnSpLocks/>
          </p:cNvCxnSpPr>
          <p:nvPr/>
        </p:nvCxnSpPr>
        <p:spPr>
          <a:xfrm>
            <a:off x="6528048" y="2564905"/>
            <a:ext cx="1224136" cy="135557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01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9" t="-3781" r="22252" b="68895"/>
          <a:stretch>
            <a:fillRect/>
          </a:stretch>
        </p:blipFill>
        <p:spPr bwMode="auto">
          <a:xfrm>
            <a:off x="0" y="-31010"/>
            <a:ext cx="2784309" cy="15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" name="Прямоугольник 141"/>
          <p:cNvSpPr/>
          <p:nvPr/>
        </p:nvSpPr>
        <p:spPr>
          <a:xfrm>
            <a:off x="2925901" y="0"/>
            <a:ext cx="6813453" cy="837398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Прямоугольник 133"/>
          <p:cNvSpPr/>
          <p:nvPr/>
        </p:nvSpPr>
        <p:spPr>
          <a:xfrm>
            <a:off x="8079622" y="1946819"/>
            <a:ext cx="3513221" cy="9432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Прямоугольник 132"/>
          <p:cNvSpPr/>
          <p:nvPr/>
        </p:nvSpPr>
        <p:spPr>
          <a:xfrm>
            <a:off x="1807336" y="1953319"/>
            <a:ext cx="3513221" cy="943276"/>
          </a:xfrm>
          <a:prstGeom prst="rect">
            <a:avLst/>
          </a:prstGeom>
          <a:solidFill>
            <a:srgbClr val="E2F0D9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058220" y="108404"/>
            <a:ext cx="6889622" cy="954107"/>
          </a:xfrm>
          <a:prstGeom prst="rect">
            <a:avLst/>
          </a:prstGeom>
          <a:solidFill>
            <a:srgbClr val="76B44E"/>
          </a:solidFill>
          <a:ln>
            <a:noFill/>
          </a:ln>
          <a:effectLst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Действующая </a:t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квалификационная категория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момент подачи заявления)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09119" y="2113326"/>
            <a:ext cx="3483429" cy="1200329"/>
          </a:xfrm>
          <a:prstGeom prst="rect">
            <a:avLst/>
          </a:prstGeom>
          <a:ln>
            <a:noFill/>
          </a:ln>
          <a:effectLst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высшую квалификационную категорию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любое время, но не позднее чем 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90 календ. дней до истечения срока действия кв. кат.)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4456" y="4318492"/>
            <a:ext cx="3044104" cy="383268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самооценки</a:t>
            </a:r>
            <a:endParaRPr lang="ru-RU" sz="11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37587" y="4270210"/>
            <a:ext cx="3087017" cy="70989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Гос. награды, почетные звания, ведомственные знаки отличия, призеры конкурсов проф. мастерства педагогических работников</a:t>
            </a:r>
            <a:endParaRPr lang="ru-RU" sz="11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74456" y="5337666"/>
            <a:ext cx="3044104" cy="1276841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руководителя ОО об отсутствии нарушений за неисполнение или ненадлежащее исполнение педагогическим работником обязанностей, предусмотренных ч. 1 ст. 48 ФЗ «Об образовании в РФ» 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29.12.2012 №</a:t>
            </a:r>
            <a:r>
              <a:rPr lang="en-US" sz="1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273-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ФЗ</a:t>
            </a:r>
          </a:p>
          <a:p>
            <a:pPr algn="ctr"/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(размещается в ЭМОУ)</a:t>
            </a:r>
            <a:endParaRPr lang="ru-RU" sz="11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74456" y="4786316"/>
            <a:ext cx="3044104" cy="44429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подтверждающий установление квалификационной категории</a:t>
            </a:r>
            <a:endParaRPr lang="ru-RU" sz="11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flipH="1">
            <a:off x="4656300" y="1824104"/>
            <a:ext cx="390052" cy="2998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687237" y="4998468"/>
            <a:ext cx="25574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Прямоугольник 84"/>
          <p:cNvSpPr/>
          <p:nvPr/>
        </p:nvSpPr>
        <p:spPr>
          <a:xfrm>
            <a:off x="2569596" y="1285023"/>
            <a:ext cx="7881944" cy="485991"/>
          </a:xfrm>
          <a:prstGeom prst="rect">
            <a:avLst/>
          </a:prstGeom>
          <a:noFill/>
          <a:ln w="38100"/>
          <a:effectLst>
            <a:softEdge rad="63500"/>
          </a:effectLst>
          <a:scene3d>
            <a:camera prst="orthographicFront"/>
            <a:lightRig rig="contrasting" dir="t"/>
          </a:scene3d>
          <a:sp3d>
            <a:bevelT w="139700" prst="cross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Подать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заявление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ЕПГУ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соответствии с рекомендуемыми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сроками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8251613" y="2108961"/>
            <a:ext cx="3483429" cy="1169551"/>
          </a:xfrm>
          <a:prstGeom prst="rect">
            <a:avLst/>
          </a:prstGeom>
          <a:ln>
            <a:noFill/>
          </a:ln>
          <a:effectLst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первую 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квалификационную категорию</a:t>
            </a:r>
          </a:p>
          <a:p>
            <a:pPr algn="ctr"/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 90 календ. дней до истечения срока действия кв. кат.)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473801" y="3563388"/>
            <a:ext cx="3090145" cy="67697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всестороннего анализа профессиональной деятельности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4519051" y="3569541"/>
            <a:ext cx="3221123" cy="63305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проведения всестороннего анализа профессиональной деятельности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2" name="Прямая соединительная линия 91"/>
          <p:cNvCxnSpPr/>
          <p:nvPr/>
        </p:nvCxnSpPr>
        <p:spPr>
          <a:xfrm flipH="1">
            <a:off x="656716" y="4318492"/>
            <a:ext cx="9732" cy="176946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/>
          <p:cNvSpPr/>
          <p:nvPr/>
        </p:nvSpPr>
        <p:spPr>
          <a:xfrm>
            <a:off x="5039276" y="5079097"/>
            <a:ext cx="3083637" cy="38379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подтверждающий установление квалификационной категории</a:t>
            </a:r>
            <a:endParaRPr lang="ru-RU" sz="11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5046352" y="5561876"/>
            <a:ext cx="3086373" cy="1052631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руководителя ОО об отсутствии нарушений за неисполнение или ненадлежащее исполнение педагогическим работником обязанностей, предусмотренных ч. 1 ст. 48 ФЗ «Об образовании в РФ» 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29.12.2012 №</a:t>
            </a:r>
            <a:r>
              <a:rPr lang="en-US" sz="1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273-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ФЗ</a:t>
            </a:r>
            <a:endParaRPr lang="ru-RU" sz="11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0" name="Прямая соединительная линия 109"/>
          <p:cNvCxnSpPr/>
          <p:nvPr/>
        </p:nvCxnSpPr>
        <p:spPr>
          <a:xfrm flipH="1">
            <a:off x="4705105" y="4270210"/>
            <a:ext cx="14524" cy="184301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111"/>
          <p:cNvCxnSpPr/>
          <p:nvPr/>
        </p:nvCxnSpPr>
        <p:spPr>
          <a:xfrm>
            <a:off x="4746277" y="4630970"/>
            <a:ext cx="264662" cy="65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 стрелкой 113"/>
          <p:cNvCxnSpPr/>
          <p:nvPr/>
        </p:nvCxnSpPr>
        <p:spPr>
          <a:xfrm>
            <a:off x="4719629" y="5270992"/>
            <a:ext cx="298455" cy="81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/>
          <p:nvPr/>
        </p:nvCxnSpPr>
        <p:spPr>
          <a:xfrm>
            <a:off x="4705105" y="6113227"/>
            <a:ext cx="31297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Прямоугольник 117"/>
          <p:cNvSpPr/>
          <p:nvPr/>
        </p:nvSpPr>
        <p:spPr>
          <a:xfrm>
            <a:off x="8890076" y="3453649"/>
            <a:ext cx="3039252" cy="61541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подтверждающий установление квалификационной категории</a:t>
            </a:r>
            <a:endParaRPr lang="ru-RU" sz="11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8890076" y="4179821"/>
            <a:ext cx="3039252" cy="1212991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руководителя ОО об отсутствии нарушений за неисполнение или ненадлежащее исполнение педагогическим работником обязанностей, предусмотренных ч. 1 ст. 48 ФЗ «Об образовании в РФ» 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29.12.2012 №</a:t>
            </a:r>
            <a:r>
              <a:rPr lang="en-US" sz="1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273-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ФЗ</a:t>
            </a:r>
          </a:p>
        </p:txBody>
      </p:sp>
      <p:cxnSp>
        <p:nvCxnSpPr>
          <p:cNvPr id="121" name="Прямая соединительная линия 120"/>
          <p:cNvCxnSpPr/>
          <p:nvPr/>
        </p:nvCxnSpPr>
        <p:spPr>
          <a:xfrm flipH="1">
            <a:off x="8574060" y="3317219"/>
            <a:ext cx="8008" cy="13836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 стрелкой 122"/>
          <p:cNvCxnSpPr/>
          <p:nvPr/>
        </p:nvCxnSpPr>
        <p:spPr>
          <a:xfrm>
            <a:off x="8582068" y="3804125"/>
            <a:ext cx="30800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 стрелкой 124"/>
          <p:cNvCxnSpPr/>
          <p:nvPr/>
        </p:nvCxnSpPr>
        <p:spPr>
          <a:xfrm>
            <a:off x="8574060" y="4700891"/>
            <a:ext cx="30800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2" name="Рисунок 131"/>
          <p:cNvPicPr>
            <a:picLocks noChangeAspect="1"/>
          </p:cNvPicPr>
          <p:nvPr/>
        </p:nvPicPr>
        <p:blipFill rotWithShape="1">
          <a:blip r:embed="rId5" cstate="print"/>
          <a:srcRect l="79" t="20428" r="72801" b="27503"/>
          <a:stretch/>
        </p:blipFill>
        <p:spPr>
          <a:xfrm>
            <a:off x="5771813" y="1993526"/>
            <a:ext cx="1857763" cy="928882"/>
          </a:xfrm>
          <a:prstGeom prst="rect">
            <a:avLst/>
          </a:prstGeom>
        </p:spPr>
      </p:pic>
      <p:cxnSp>
        <p:nvCxnSpPr>
          <p:cNvPr id="137" name="Прямая со стрелкой 136"/>
          <p:cNvCxnSpPr/>
          <p:nvPr/>
        </p:nvCxnSpPr>
        <p:spPr>
          <a:xfrm flipH="1">
            <a:off x="2784309" y="3327037"/>
            <a:ext cx="229138" cy="2363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 стрелкой 139"/>
          <p:cNvCxnSpPr/>
          <p:nvPr/>
        </p:nvCxnSpPr>
        <p:spPr>
          <a:xfrm>
            <a:off x="5075528" y="3341506"/>
            <a:ext cx="273102" cy="2074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8160993" y="6084563"/>
            <a:ext cx="4187093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Центр сопровождения аттестации педагогических и руководящих работников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cxnSp>
        <p:nvCxnSpPr>
          <p:cNvPr id="156" name="Прямая со стрелкой 155"/>
          <p:cNvCxnSpPr/>
          <p:nvPr/>
        </p:nvCxnSpPr>
        <p:spPr>
          <a:xfrm>
            <a:off x="6507126" y="1062511"/>
            <a:ext cx="6885" cy="2176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687237" y="4501417"/>
            <a:ext cx="25574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666448" y="6076519"/>
            <a:ext cx="276533" cy="80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8695050" y="1808916"/>
            <a:ext cx="390052" cy="2998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2634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9" t="-3781" r="22252" b="68895"/>
          <a:stretch>
            <a:fillRect/>
          </a:stretch>
        </p:blipFill>
        <p:spPr bwMode="auto">
          <a:xfrm>
            <a:off x="795950" y="19917"/>
            <a:ext cx="2784309" cy="15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120859" y="1489434"/>
            <a:ext cx="4593085" cy="910916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22990" y="1733042"/>
            <a:ext cx="4593085" cy="923330"/>
          </a:xfrm>
          <a:prstGeom prst="rect">
            <a:avLst/>
          </a:prstGeom>
          <a:solidFill>
            <a:srgbClr val="76B44E"/>
          </a:solidFill>
          <a:ln>
            <a:noFill/>
          </a:ln>
          <a:effectLst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/>
              <a:t>Действующая </a:t>
            </a:r>
            <a:br>
              <a:rPr lang="ru-RU" dirty="0"/>
            </a:br>
            <a:r>
              <a:rPr lang="ru-RU" u="sng" dirty="0"/>
              <a:t>высшая квалификационная категория </a:t>
            </a:r>
          </a:p>
          <a:p>
            <a:r>
              <a:rPr lang="ru-RU" dirty="0"/>
              <a:t>(на момент подачи заявления)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1150717" y="4078183"/>
            <a:ext cx="19171" cy="150665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180584" y="4537374"/>
            <a:ext cx="49535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1170958" y="5560672"/>
            <a:ext cx="50498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0" y="6543093"/>
            <a:ext cx="10389325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Центр сопровождения аттестации педагогических и руководящих работников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34205" y="2990125"/>
            <a:ext cx="4584231" cy="992742"/>
          </a:xfrm>
          <a:prstGeom prst="rect">
            <a:avLst/>
          </a:prstGeom>
          <a:noFill/>
          <a:ln w="38100"/>
          <a:effectLst>
            <a:softEdge rad="63500"/>
          </a:effectLst>
          <a:scene3d>
            <a:camera prst="orthographicFront"/>
            <a:lightRig rig="contrasting" dir="t"/>
          </a:scene3d>
          <a:sp3d>
            <a:bevelT w="139700" prst="cross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Подать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заявление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ЕПГУ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рекомендуемыми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сроками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 90 календ. дней до истечения срока действия кв. кат.)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703726" y="4169779"/>
            <a:ext cx="3140122" cy="61541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подтверждающий установление квалификационной категории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698599" y="4948634"/>
            <a:ext cx="3142265" cy="1293202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руководителя ОО об отсутствии нарушений за неисполнение или ненадлежащее исполнение педагогическим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аботником обязанностей, предусмотренных ч. 1 ст. 48 ФЗ «Об образовании в РФ» </a:t>
            </a:r>
            <a:b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29.12.2012 №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273-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ФЗ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5" cstate="print"/>
          <a:srcRect l="79" t="20428" r="72801" b="27503"/>
          <a:stretch/>
        </p:blipFill>
        <p:spPr>
          <a:xfrm>
            <a:off x="4953009" y="973852"/>
            <a:ext cx="1500776" cy="750388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6357931" y="256177"/>
            <a:ext cx="4593085" cy="910916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6596996" y="519388"/>
            <a:ext cx="4593085" cy="923330"/>
          </a:xfrm>
          <a:prstGeom prst="rect">
            <a:avLst/>
          </a:prstGeom>
          <a:solidFill>
            <a:srgbClr val="76B44E"/>
          </a:solidFill>
          <a:ln>
            <a:noFill/>
          </a:ln>
          <a:effectLst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 smtClean="0"/>
              <a:t>Срок </a:t>
            </a:r>
            <a:r>
              <a:rPr lang="ru-RU" dirty="0"/>
              <a:t>действия </a:t>
            </a:r>
            <a:r>
              <a:rPr lang="ru-RU" u="sng" dirty="0"/>
              <a:t>высшей квалификационной категории </a:t>
            </a:r>
            <a:r>
              <a:rPr lang="ru-RU" dirty="0" smtClean="0"/>
              <a:t>истёк</a:t>
            </a:r>
          </a:p>
          <a:p>
            <a:r>
              <a:rPr lang="ru-RU" dirty="0" smtClean="0"/>
              <a:t>(на момент подачи заявления)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6605850" y="1689215"/>
            <a:ext cx="4584231" cy="787196"/>
          </a:xfrm>
          <a:prstGeom prst="rect">
            <a:avLst/>
          </a:prstGeom>
          <a:noFill/>
          <a:ln w="38100"/>
          <a:effectLst>
            <a:softEdge rad="63500"/>
          </a:effectLst>
          <a:scene3d>
            <a:camera prst="orthographicFront"/>
            <a:lightRig rig="contrasting" dir="t"/>
          </a:scene3d>
          <a:sp3d>
            <a:bevelT w="139700" prst="cross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Подать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заявление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ЕПГУ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рекомендуемыми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сроками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812622" y="3542492"/>
            <a:ext cx="2459371" cy="383268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самооценки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9306964" y="3544299"/>
            <a:ext cx="2629586" cy="70989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Гос. награды, почетные звания, ведомственные знаки отличия, призеры конкурсов проф. мастерства педагогических работников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828334" y="4723731"/>
            <a:ext cx="2443660" cy="1646184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руководителя ОО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отсутствии нарушений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неисполнение или ненадлежащее исполнение педагогическим работником обязанностей, предусмотренных ч. 1 ст. 48 ФЗ «Об образовании в РФ» </a:t>
            </a:r>
            <a:b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29.12.2012 №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273-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ФЗ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(размещается в ЭМОУ)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812622" y="4011514"/>
            <a:ext cx="2459371" cy="61541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подтверждающий установление квалификационной категории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5324649" y="2869915"/>
            <a:ext cx="3183625" cy="60579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всестороннего анализа профессиональной деятельности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8893979" y="2857484"/>
            <a:ext cx="3218797" cy="60579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проведения всестороннего анализа профессиональной деятельности</a:t>
            </a: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flipH="1">
            <a:off x="5499657" y="3542492"/>
            <a:ext cx="7315" cy="196355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5499649" y="3713947"/>
            <a:ext cx="253274" cy="61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9306964" y="4336197"/>
            <a:ext cx="2629586" cy="61541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подтверждающий установление квалификационной категории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9306964" y="5046288"/>
            <a:ext cx="2629586" cy="150730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руководителя ОО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отсутствии нарушений за неисполнение или ненадлежащее исполнение педагогическим работником обязанностей, предусмотренных ч. 1 ст. 48 ФЗ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образовании в РФ» </a:t>
            </a:r>
            <a:b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29.12.2012 №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273-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ФЗ</a:t>
            </a: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 flipH="1">
            <a:off x="8970598" y="3542492"/>
            <a:ext cx="9716" cy="206672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8995119" y="3893306"/>
            <a:ext cx="264662" cy="65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8970598" y="5589485"/>
            <a:ext cx="313705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2604977" y="2656372"/>
            <a:ext cx="0" cy="3023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stCxn id="44" idx="2"/>
          </p:cNvCxnSpPr>
          <p:nvPr/>
        </p:nvCxnSpPr>
        <p:spPr>
          <a:xfrm>
            <a:off x="8893539" y="1442718"/>
            <a:ext cx="4427" cy="2119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flipH="1">
            <a:off x="7622212" y="2537157"/>
            <a:ext cx="419331" cy="2951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Рисунок 7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295362" y="2526065"/>
            <a:ext cx="548688" cy="426757"/>
          </a:xfrm>
          <a:prstGeom prst="rect">
            <a:avLst/>
          </a:prstGeom>
        </p:spPr>
      </p:pic>
      <p:cxnSp>
        <p:nvCxnSpPr>
          <p:cNvPr id="62" name="Прямая со стрелкой 61"/>
          <p:cNvCxnSpPr/>
          <p:nvPr/>
        </p:nvCxnSpPr>
        <p:spPr>
          <a:xfrm>
            <a:off x="5510577" y="4319223"/>
            <a:ext cx="253274" cy="61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5480361" y="5517237"/>
            <a:ext cx="313705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9000301" y="4707246"/>
            <a:ext cx="264662" cy="65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4691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233266" y="1091682"/>
            <a:ext cx="11831217" cy="5551714"/>
          </a:xfrm>
          <a:prstGeom prst="roundRect">
            <a:avLst>
              <a:gd name="adj" fmla="val 24029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lvl="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ru-RU" sz="1300" dirty="0" smtClean="0"/>
              <a:t>Указ </a:t>
            </a:r>
            <a:r>
              <a:rPr lang="ru-RU" sz="1300" dirty="0"/>
              <a:t>Президента Российской Федерации от 07 мая 2018 г. №204 </a:t>
            </a:r>
            <a:r>
              <a:rPr lang="ru-RU" sz="1300" dirty="0" smtClean="0"/>
              <a:t>«</a:t>
            </a:r>
            <a:r>
              <a:rPr lang="ru-RU" sz="1300" dirty="0"/>
              <a:t>О национальных целях и стратегических задачах развития Российской Федерации 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>на </a:t>
            </a:r>
            <a:r>
              <a:rPr lang="ru-RU" sz="1300" dirty="0"/>
              <a:t>период  до 2024 года</a:t>
            </a:r>
            <a:r>
              <a:rPr lang="ru-RU" sz="1300" dirty="0" smtClean="0"/>
              <a:t>», Поручение </a:t>
            </a:r>
            <a:r>
              <a:rPr lang="ru-RU" sz="1300" dirty="0"/>
              <a:t>Президента Российской Федерации по итогам заседания Государственного совета по вопросам совершенствования общего образования, состоявшегося 23.12.2015 г. (ПР-15ГС, п. 1г</a:t>
            </a:r>
            <a:r>
              <a:rPr lang="ru-RU" sz="1300" dirty="0" smtClean="0"/>
              <a:t>)</a:t>
            </a:r>
            <a:endParaRPr lang="ru-RU" sz="1300" dirty="0"/>
          </a:p>
          <a:p>
            <a:pPr marL="342900" lvl="0" indent="-342900" algn="just">
              <a:buFont typeface="+mj-lt"/>
              <a:buAutoNum type="arabicPeriod"/>
            </a:pPr>
            <a:r>
              <a:rPr lang="ru-RU" sz="1300" dirty="0"/>
              <a:t>Приказ Министерства образования и науки Российской Федерации от 26 июля 2017 г. № 703 «Об утверждении плана мероприятий («дорожной карты») Министерства образования и науки Российской Федерации по формированию и введению национальной системы учительского роста</a:t>
            </a:r>
            <a:r>
              <a:rPr lang="ru-RU" sz="1300" dirty="0" smtClean="0"/>
              <a:t>»</a:t>
            </a:r>
            <a:endParaRPr lang="ru-RU" sz="1300" dirty="0"/>
          </a:p>
          <a:p>
            <a:pPr marL="342900" lvl="0" indent="-342900" algn="just">
              <a:buFont typeface="+mj-lt"/>
              <a:buAutoNum type="arabicPeriod"/>
            </a:pPr>
            <a:r>
              <a:rPr lang="ru-RU" sz="1300" dirty="0"/>
              <a:t>Федеральный закон от 29.12.2012 № 273-ФЗ (ред. от 17.02.2023) </a:t>
            </a:r>
            <a:r>
              <a:rPr lang="ru-RU" sz="1300" dirty="0" smtClean="0"/>
              <a:t>«</a:t>
            </a:r>
            <a:r>
              <a:rPr lang="ru-RU" sz="1300" dirty="0"/>
              <a:t>Об образовании в Российской Федерации</a:t>
            </a:r>
            <a:r>
              <a:rPr lang="ru-RU" sz="1300" dirty="0" smtClean="0"/>
              <a:t>» (ст. </a:t>
            </a:r>
            <a:r>
              <a:rPr lang="ru-RU" sz="1300" dirty="0"/>
              <a:t>48 «Обязанности и ответственность педагогических работников</a:t>
            </a:r>
            <a:r>
              <a:rPr lang="ru-RU" sz="1300" dirty="0" smtClean="0"/>
              <a:t>», ст. </a:t>
            </a:r>
            <a:r>
              <a:rPr lang="ru-RU" sz="1300" dirty="0"/>
              <a:t>49 «Аттестация педагогических работников</a:t>
            </a:r>
            <a:r>
              <a:rPr lang="ru-RU" sz="1300" dirty="0" smtClean="0"/>
              <a:t>»)</a:t>
            </a:r>
            <a:endParaRPr lang="ru-RU" sz="1300" dirty="0"/>
          </a:p>
          <a:p>
            <a:pPr marL="342900" lvl="0" indent="-342900" algn="just">
              <a:buFont typeface="+mj-lt"/>
              <a:buAutoNum type="arabicPeriod"/>
            </a:pPr>
            <a:r>
              <a:rPr lang="ru-RU" sz="1300" dirty="0"/>
              <a:t>Федеральный закон от 17.02.2023 № 19-ФЗ «Об особенностях правового регулирования отношений в сферах образования и науки в связи с принятием в Российскую Федерацию Донецкой Народной Республики, Луганской Народной Республики, Запорожской области, Херсонской области 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>и </a:t>
            </a:r>
            <a:r>
              <a:rPr lang="ru-RU" sz="1300" dirty="0"/>
              <a:t>образованием в составе Российской Федерации новых субъектов - Донецкой Народной Республики, Луганской Народной Республики, Запорожской области, Херсонской области и о внесении изменений в отдельные законодательные акты Российской Федерации</a:t>
            </a:r>
            <a:r>
              <a:rPr lang="ru-RU" sz="1300" dirty="0" smtClean="0"/>
              <a:t>»</a:t>
            </a:r>
          </a:p>
          <a:p>
            <a:pPr marL="342900" indent="-342900" algn="just">
              <a:buAutoNum type="arabicPeriod" startAt="6"/>
            </a:pPr>
            <a:r>
              <a:rPr lang="ru-RU" sz="1300" smtClean="0"/>
              <a:t>Приказ </a:t>
            </a:r>
            <a:r>
              <a:rPr lang="ru-RU" sz="1300" dirty="0" err="1" smtClean="0"/>
              <a:t>Минпросвещения</a:t>
            </a:r>
            <a:r>
              <a:rPr lang="ru-RU" sz="1300" dirty="0" smtClean="0"/>
              <a:t> России от 24 марта 2023 года № 196 «Об утверждении Порядка </a:t>
            </a:r>
            <a:r>
              <a:rPr lang="ru-RU" sz="1300" dirty="0"/>
              <a:t>проведения аттестации педагогических работников организаций, осуществляющих образовательную </a:t>
            </a:r>
            <a:r>
              <a:rPr lang="ru-RU" sz="1300" dirty="0" smtClean="0"/>
              <a:t>деятельность»</a:t>
            </a:r>
            <a:endParaRPr lang="ru-RU" sz="1300" dirty="0"/>
          </a:p>
          <a:p>
            <a:pPr marL="342900" indent="-342900" algn="just">
              <a:buAutoNum type="arabicPeriod" startAt="6"/>
            </a:pPr>
            <a:r>
              <a:rPr lang="ru-RU" sz="1300" dirty="0" smtClean="0"/>
              <a:t>Постановление Правительства Российской Федерации от 21 февраля 2022 года № 225 – утверждена номенклатура </a:t>
            </a:r>
            <a:r>
              <a:rPr lang="ru-RU" sz="1300" dirty="0"/>
              <a:t>должностей педагогических работников организаций, осуществляющих образовательную деятельность, должностей руководителей образовательных </a:t>
            </a:r>
            <a:r>
              <a:rPr lang="ru-RU" sz="1300" dirty="0" smtClean="0"/>
              <a:t>организаций  </a:t>
            </a:r>
            <a:br>
              <a:rPr lang="ru-RU" sz="1300" dirty="0" smtClean="0"/>
            </a:br>
            <a:r>
              <a:rPr lang="ru-RU" sz="1300" dirty="0" smtClean="0"/>
              <a:t>(Подраздел 2 раздела </a:t>
            </a:r>
            <a:r>
              <a:rPr lang="ru-RU" sz="1300" dirty="0" err="1" smtClean="0"/>
              <a:t>I</a:t>
            </a:r>
            <a:r>
              <a:rPr lang="ru-RU" sz="1300" dirty="0" smtClean="0"/>
              <a:t>) </a:t>
            </a:r>
            <a:endParaRPr lang="ru-RU" sz="1300" dirty="0"/>
          </a:p>
          <a:p>
            <a:pPr marL="342900" indent="-342900" algn="just">
              <a:buAutoNum type="arabicPeriod" startAt="6"/>
            </a:pPr>
            <a:r>
              <a:rPr lang="ru-RU" sz="1300" dirty="0"/>
              <a:t>Профессиональный стандарт «Педагог (педагогическая деятельность в сфере дошкольного, начального общего, основного общего, среднего общего образования) (воспитатель, учитель)», утвержденный приказом Минтруда России от 18.10.2013 № 544н</a:t>
            </a:r>
            <a:r>
              <a:rPr lang="ru-RU" sz="1300" dirty="0" smtClean="0"/>
              <a:t>.</a:t>
            </a:r>
          </a:p>
          <a:p>
            <a:pPr marL="342900" indent="-342900" algn="just">
              <a:buAutoNum type="arabicPeriod" startAt="6"/>
            </a:pPr>
            <a:r>
              <a:rPr lang="ru-RU" sz="1300" dirty="0" smtClean="0"/>
              <a:t>Постановление Правительства Белгородской области от 01.12.2014 № 429-пп «Об утверждении административного регламента департамента образования Белгородской области предоставления гос. Услуги «Аттестация педагогических работников организаций, осуществляющих образовательную деятельность на территории Белгородской области»</a:t>
            </a:r>
          </a:p>
          <a:p>
            <a:pPr marL="342900" indent="-342900" algn="just">
              <a:buAutoNum type="arabicPeriod" startAt="6"/>
            </a:pPr>
            <a:r>
              <a:rPr lang="ru-RU" sz="1300" dirty="0" smtClean="0"/>
              <a:t>Приказ Министерства образования Белгородской области от 15.06.2023 № 1819 «Об утверждении региональных документов по аттестации педагогических работников. </a:t>
            </a:r>
            <a:endParaRPr lang="ru-RU" sz="1400" dirty="0"/>
          </a:p>
        </p:txBody>
      </p:sp>
      <p:pic>
        <p:nvPicPr>
          <p:cNvPr id="6" name="Picture 2" descr="d:\Users\snitko\Desktop\в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1308702" cy="100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700" y="220133"/>
            <a:ext cx="881705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b="1" dirty="0" smtClean="0">
                <a:solidFill>
                  <a:schemeClr val="bg1"/>
                </a:solidFill>
              </a:rPr>
              <a:t>Нормативно-правовые акты, регламентирующие новые подходы в процедуре аттестации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614" y="109728"/>
            <a:ext cx="1279290" cy="91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323525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Прямоугольник 141"/>
          <p:cNvSpPr/>
          <p:nvPr/>
        </p:nvSpPr>
        <p:spPr>
          <a:xfrm>
            <a:off x="2849732" y="65580"/>
            <a:ext cx="6889622" cy="1166398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Прямоугольник 132"/>
          <p:cNvSpPr/>
          <p:nvPr/>
        </p:nvSpPr>
        <p:spPr>
          <a:xfrm>
            <a:off x="2849732" y="2387233"/>
            <a:ext cx="6889622" cy="1017003"/>
          </a:xfrm>
          <a:prstGeom prst="rect">
            <a:avLst/>
          </a:prstGeom>
          <a:solidFill>
            <a:srgbClr val="E2F0D9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058220" y="273920"/>
            <a:ext cx="6889622" cy="1169551"/>
          </a:xfrm>
          <a:prstGeom prst="rect">
            <a:avLst/>
          </a:prstGeom>
          <a:solidFill>
            <a:srgbClr val="76B44E"/>
          </a:solidFill>
          <a:ln>
            <a:noFill/>
          </a:ln>
          <a:effectLst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действия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квалификационной категории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истёк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момент подачи заявления)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58220" y="2583486"/>
            <a:ext cx="6889622" cy="830997"/>
          </a:xfrm>
          <a:prstGeom prst="rect">
            <a:avLst/>
          </a:prstGeom>
          <a:ln>
            <a:noFill/>
          </a:ln>
          <a:effectLst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первую или высшую квалификационную категорию</a:t>
            </a:r>
          </a:p>
          <a:p>
            <a:pPr algn="ctr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90813" y="4254762"/>
            <a:ext cx="3728080" cy="383268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самооценки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47431" y="4262450"/>
            <a:ext cx="3831745" cy="70989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Гос. награды, почетные звания, ведомственные знаки отличия, призеры конкурсов проф. мастерства педагогических работников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84366" y="5345258"/>
            <a:ext cx="3734527" cy="1114601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руководителя ОО об отсутствии нарушений за неисполнение или ненадлежащее исполнение педагогическим работником обязанностей, предусмотренных ч. 1 ст. 48 ФЗ «Об образовании в РФ»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29.12.2012 №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273-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ФЗ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(размещается в ЭМОУ)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90812" y="4741870"/>
            <a:ext cx="3731556" cy="491358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подтверждающий установление квалификационной категории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2553694" y="1725165"/>
            <a:ext cx="7898674" cy="530998"/>
          </a:xfrm>
          <a:prstGeom prst="rect">
            <a:avLst/>
          </a:prstGeom>
          <a:noFill/>
          <a:ln w="38100"/>
          <a:effectLst>
            <a:softEdge rad="63500"/>
          </a:effectLst>
          <a:scene3d>
            <a:camera prst="orthographicFront"/>
            <a:lightRig rig="contrasting" dir="t"/>
          </a:scene3d>
          <a:sp3d>
            <a:bevelT w="139700" prst="cross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Подать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заявление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ЕПГУ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соответствии с рекомендуемыми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сроками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1662355" y="3575904"/>
            <a:ext cx="3221123" cy="60579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всестороннего анализа профессиональной деятельности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7495090" y="3575904"/>
            <a:ext cx="3259996" cy="60579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проведения всестороннего анализа профессиональной деятельности</a:t>
            </a:r>
          </a:p>
        </p:txBody>
      </p:sp>
      <p:cxnSp>
        <p:nvCxnSpPr>
          <p:cNvPr id="92" name="Прямая соединительная линия 91"/>
          <p:cNvCxnSpPr/>
          <p:nvPr/>
        </p:nvCxnSpPr>
        <p:spPr>
          <a:xfrm>
            <a:off x="1902139" y="4244789"/>
            <a:ext cx="0" cy="176676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/>
          <p:cNvSpPr/>
          <p:nvPr/>
        </p:nvSpPr>
        <p:spPr>
          <a:xfrm>
            <a:off x="8147431" y="5076512"/>
            <a:ext cx="3831745" cy="424928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подтверждающий установление квалификационной категории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8147431" y="5572221"/>
            <a:ext cx="3831745" cy="943387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руководителя ОО об отсутствии нарушений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неисполнение или ненадлежащее исполнение педагогическим работником обязанностей, предусмотренных ч. 1 ст. 48 ФЗ «Об образовании в РФ» </a:t>
            </a:r>
            <a:b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29.12.2012 №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273-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ФЗ</a:t>
            </a:r>
          </a:p>
        </p:txBody>
      </p:sp>
      <p:cxnSp>
        <p:nvCxnSpPr>
          <p:cNvPr id="110" name="Прямая соединительная линия 109"/>
          <p:cNvCxnSpPr/>
          <p:nvPr/>
        </p:nvCxnSpPr>
        <p:spPr>
          <a:xfrm>
            <a:off x="7747081" y="4262450"/>
            <a:ext cx="10622" cy="174910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111"/>
          <p:cNvCxnSpPr/>
          <p:nvPr/>
        </p:nvCxnSpPr>
        <p:spPr>
          <a:xfrm>
            <a:off x="7752392" y="4617399"/>
            <a:ext cx="344003" cy="7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 стрелкой 113"/>
          <p:cNvCxnSpPr/>
          <p:nvPr/>
        </p:nvCxnSpPr>
        <p:spPr>
          <a:xfrm>
            <a:off x="7747081" y="5288976"/>
            <a:ext cx="34931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/>
          <p:nvPr/>
        </p:nvCxnSpPr>
        <p:spPr>
          <a:xfrm>
            <a:off x="7786974" y="5989842"/>
            <a:ext cx="313705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9" name="Рисунок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9" t="-3781" r="22252" b="68895"/>
          <a:stretch>
            <a:fillRect/>
          </a:stretch>
        </p:blipFill>
        <p:spPr bwMode="auto">
          <a:xfrm>
            <a:off x="0" y="-31010"/>
            <a:ext cx="2784309" cy="15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" name="Рисунок 131"/>
          <p:cNvPicPr>
            <a:picLocks noChangeAspect="1"/>
          </p:cNvPicPr>
          <p:nvPr/>
        </p:nvPicPr>
        <p:blipFill rotWithShape="1">
          <a:blip r:embed="rId5" cstate="print"/>
          <a:srcRect l="79" t="20428" r="72801" b="27503"/>
          <a:stretch/>
        </p:blipFill>
        <p:spPr>
          <a:xfrm>
            <a:off x="10221753" y="686548"/>
            <a:ext cx="1857763" cy="928882"/>
          </a:xfrm>
          <a:prstGeom prst="rect">
            <a:avLst/>
          </a:prstGeom>
        </p:spPr>
      </p:pic>
      <p:cxnSp>
        <p:nvCxnSpPr>
          <p:cNvPr id="137" name="Прямая со стрелкой 136"/>
          <p:cNvCxnSpPr/>
          <p:nvPr/>
        </p:nvCxnSpPr>
        <p:spPr>
          <a:xfrm flipH="1">
            <a:off x="4883478" y="3442746"/>
            <a:ext cx="596512" cy="3308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0" y="6515608"/>
            <a:ext cx="12192000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                                 Центр сопровождения аттестации педагогических и руководящих работников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6503031" y="1443471"/>
            <a:ext cx="0" cy="2582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6503031" y="2286948"/>
            <a:ext cx="0" cy="2582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1902139" y="6011551"/>
            <a:ext cx="35295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6898578" y="3466459"/>
            <a:ext cx="596512" cy="3308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1902139" y="5023336"/>
            <a:ext cx="35295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1902139" y="4485053"/>
            <a:ext cx="35295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2954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779" y="5990573"/>
            <a:ext cx="464700" cy="867427"/>
          </a:xfrm>
          <a:prstGeom prst="rect">
            <a:avLst/>
          </a:prstGeom>
        </p:spPr>
      </p:pic>
      <p:pic>
        <p:nvPicPr>
          <p:cNvPr id="6" name="Picture 2" descr="d:\Users\snitko\Desktop\в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0261600" cy="759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237067"/>
            <a:ext cx="7366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II</a:t>
            </a:r>
            <a:r>
              <a:rPr lang="ru-RU" sz="2400" b="1" dirty="0" smtClean="0">
                <a:solidFill>
                  <a:schemeClr val="bg1"/>
                </a:solidFill>
              </a:rPr>
              <a:t>. Аттестация педагогических работников: новации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70399" y="694267"/>
            <a:ext cx="7429679" cy="5201424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endParaRPr lang="ru-RU" sz="2400" b="1" i="1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2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Исключает срок действия квалификационных категорий: не 5 лет, а до истечения срока действия приказа (31 августа 2029 года)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2200" b="1" i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2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Исключает </a:t>
            </a:r>
            <a:r>
              <a:rPr lang="ru-RU" sz="22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условие подачи заявления впервые на высшую кв. </a:t>
            </a:r>
            <a:r>
              <a:rPr lang="ru-RU" sz="22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категорию после 2 лет наличия </a:t>
            </a:r>
            <a:br>
              <a:rPr lang="ru-RU" sz="22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ru-RU" sz="22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кв. </a:t>
            </a:r>
            <a:r>
              <a:rPr lang="ru-RU" sz="22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категории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2200" b="1" i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2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Четко </a:t>
            </a:r>
            <a:r>
              <a:rPr lang="ru-RU" sz="22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определяет условия прохождения аттестации без экспертной оценки </a:t>
            </a:r>
            <a:r>
              <a:rPr lang="ru-RU" sz="22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2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п. 31 Порядка</a:t>
            </a:r>
            <a:r>
              <a:rPr lang="ru-RU" sz="22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2200" b="1" i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2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Акцентирует внимание на подачу заявлений через ЕПГУ</a:t>
            </a:r>
            <a:endParaRPr lang="ru-RU" sz="2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五边形 1"/>
          <p:cNvSpPr/>
          <p:nvPr/>
        </p:nvSpPr>
        <p:spPr>
          <a:xfrm>
            <a:off x="-1" y="778933"/>
            <a:ext cx="4261105" cy="6079067"/>
          </a:xfrm>
          <a:prstGeom prst="homePlate">
            <a:avLst>
              <a:gd name="adj" fmla="val 4838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1" y="2472267"/>
            <a:ext cx="4284133" cy="19473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Аттестация </a:t>
            </a:r>
          </a:p>
          <a:p>
            <a:pPr lvl="0"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целях установления квалификационных категорий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735693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五边形 1"/>
          <p:cNvSpPr/>
          <p:nvPr/>
        </p:nvSpPr>
        <p:spPr>
          <a:xfrm>
            <a:off x="0" y="0"/>
            <a:ext cx="4312920" cy="6858000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1" name="Прямоугольник 40"/>
          <p:cNvSpPr/>
          <p:nvPr/>
        </p:nvSpPr>
        <p:spPr>
          <a:xfrm>
            <a:off x="0" y="2116666"/>
            <a:ext cx="3984336" cy="1794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Аттестация </a:t>
            </a:r>
          </a:p>
          <a:p>
            <a:pPr lvl="0"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целях установления квалификационных категорий</a:t>
            </a:r>
          </a:p>
          <a:p>
            <a:pPr lvl="0"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«педагог-методист» и «педагог-наставник»</a:t>
            </a:r>
            <a:endParaRPr lang="ru-RU" sz="2400" dirty="0">
              <a:solidFill>
                <a:schemeClr val="bg1"/>
              </a:solidFill>
            </a:endParaRPr>
          </a:p>
        </p:txBody>
      </p:sp>
      <p:grpSp>
        <p:nvGrpSpPr>
          <p:cNvPr id="2" name="组合 66"/>
          <p:cNvGrpSpPr/>
          <p:nvPr/>
        </p:nvGrpSpPr>
        <p:grpSpPr>
          <a:xfrm>
            <a:off x="2874840" y="257448"/>
            <a:ext cx="2116637" cy="1461326"/>
            <a:chOff x="1904981" y="3049516"/>
            <a:chExt cx="2255524" cy="1476520"/>
          </a:xfrm>
        </p:grpSpPr>
        <p:sp>
          <p:nvSpPr>
            <p:cNvPr id="144" name="Freeform 5"/>
            <p:cNvSpPr>
              <a:spLocks/>
            </p:cNvSpPr>
            <p:nvPr/>
          </p:nvSpPr>
          <p:spPr bwMode="auto">
            <a:xfrm>
              <a:off x="1904981" y="3049516"/>
              <a:ext cx="2255524" cy="1476520"/>
            </a:xfrm>
            <a:custGeom>
              <a:avLst/>
              <a:gdLst>
                <a:gd name="T0" fmla="*/ 3256 w 3324"/>
                <a:gd name="T1" fmla="*/ 470 h 2157"/>
                <a:gd name="T2" fmla="*/ 1880 w 3324"/>
                <a:gd name="T3" fmla="*/ 2056 h 2157"/>
                <a:gd name="T4" fmla="*/ 1880 w 3324"/>
                <a:gd name="T5" fmla="*/ 2056 h 2157"/>
                <a:gd name="T6" fmla="*/ 1663 w 3324"/>
                <a:gd name="T7" fmla="*/ 2157 h 2157"/>
                <a:gd name="T8" fmla="*/ 1451 w 3324"/>
                <a:gd name="T9" fmla="*/ 2062 h 2157"/>
                <a:gd name="T10" fmla="*/ 1450 w 3324"/>
                <a:gd name="T11" fmla="*/ 2062 h 2157"/>
                <a:gd name="T12" fmla="*/ 83 w 3324"/>
                <a:gd name="T13" fmla="*/ 485 h 2157"/>
                <a:gd name="T14" fmla="*/ 0 w 3324"/>
                <a:gd name="T15" fmla="*/ 284 h 2157"/>
                <a:gd name="T16" fmla="*/ 283 w 3324"/>
                <a:gd name="T17" fmla="*/ 0 h 2157"/>
                <a:gd name="T18" fmla="*/ 283 w 3324"/>
                <a:gd name="T19" fmla="*/ 0 h 2157"/>
                <a:gd name="T20" fmla="*/ 284 w 3324"/>
                <a:gd name="T21" fmla="*/ 0 h 2157"/>
                <a:gd name="T22" fmla="*/ 3039 w 3324"/>
                <a:gd name="T23" fmla="*/ 0 h 2157"/>
                <a:gd name="T24" fmla="*/ 3039 w 3324"/>
                <a:gd name="T25" fmla="*/ 0 h 2157"/>
                <a:gd name="T26" fmla="*/ 3040 w 3324"/>
                <a:gd name="T27" fmla="*/ 0 h 2157"/>
                <a:gd name="T28" fmla="*/ 3324 w 3324"/>
                <a:gd name="T29" fmla="*/ 284 h 2157"/>
                <a:gd name="T30" fmla="*/ 3256 w 3324"/>
                <a:gd name="T31" fmla="*/ 470 h 2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24" h="2157">
                  <a:moveTo>
                    <a:pt x="3256" y="470"/>
                  </a:moveTo>
                  <a:lnTo>
                    <a:pt x="1880" y="2056"/>
                  </a:lnTo>
                  <a:lnTo>
                    <a:pt x="1880" y="2056"/>
                  </a:lnTo>
                  <a:cubicBezTo>
                    <a:pt x="1828" y="2118"/>
                    <a:pt x="1750" y="2157"/>
                    <a:pt x="1663" y="2157"/>
                  </a:cubicBezTo>
                  <a:cubicBezTo>
                    <a:pt x="1578" y="2157"/>
                    <a:pt x="1503" y="2120"/>
                    <a:pt x="1451" y="2062"/>
                  </a:cubicBezTo>
                  <a:lnTo>
                    <a:pt x="1450" y="2062"/>
                  </a:lnTo>
                  <a:lnTo>
                    <a:pt x="83" y="485"/>
                  </a:lnTo>
                  <a:cubicBezTo>
                    <a:pt x="32" y="433"/>
                    <a:pt x="0" y="363"/>
                    <a:pt x="0" y="284"/>
                  </a:cubicBezTo>
                  <a:cubicBezTo>
                    <a:pt x="0" y="128"/>
                    <a:pt x="127" y="1"/>
                    <a:pt x="283" y="0"/>
                  </a:cubicBezTo>
                  <a:lnTo>
                    <a:pt x="283" y="0"/>
                  </a:lnTo>
                  <a:lnTo>
                    <a:pt x="284" y="0"/>
                  </a:lnTo>
                  <a:lnTo>
                    <a:pt x="3039" y="0"/>
                  </a:lnTo>
                  <a:lnTo>
                    <a:pt x="3039" y="0"/>
                  </a:lnTo>
                  <a:lnTo>
                    <a:pt x="3040" y="0"/>
                  </a:lnTo>
                  <a:cubicBezTo>
                    <a:pt x="3197" y="0"/>
                    <a:pt x="3324" y="127"/>
                    <a:pt x="3324" y="284"/>
                  </a:cubicBezTo>
                  <a:cubicBezTo>
                    <a:pt x="3324" y="355"/>
                    <a:pt x="3299" y="420"/>
                    <a:pt x="3256" y="470"/>
                  </a:cubicBezTo>
                  <a:close/>
                </a:path>
              </a:pathLst>
            </a:custGeom>
            <a:solidFill>
              <a:srgbClr val="2F559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" name="组合 52"/>
            <p:cNvGrpSpPr/>
            <p:nvPr/>
          </p:nvGrpSpPr>
          <p:grpSpPr>
            <a:xfrm>
              <a:off x="2709623" y="3293372"/>
              <a:ext cx="646240" cy="532372"/>
              <a:chOff x="215901" y="1787525"/>
              <a:chExt cx="693738" cy="571500"/>
            </a:xfrm>
            <a:solidFill>
              <a:schemeClr val="bg1"/>
            </a:solidFill>
          </p:grpSpPr>
          <p:sp>
            <p:nvSpPr>
              <p:cNvPr id="146" name="Freeform 13"/>
              <p:cNvSpPr>
                <a:spLocks noEditPoints="1"/>
              </p:cNvSpPr>
              <p:nvPr/>
            </p:nvSpPr>
            <p:spPr bwMode="auto">
              <a:xfrm>
                <a:off x="215901" y="1787525"/>
                <a:ext cx="693738" cy="571500"/>
              </a:xfrm>
              <a:custGeom>
                <a:avLst/>
                <a:gdLst>
                  <a:gd name="T0" fmla="*/ 166 w 182"/>
                  <a:gd name="T1" fmla="*/ 0 h 152"/>
                  <a:gd name="T2" fmla="*/ 15 w 182"/>
                  <a:gd name="T3" fmla="*/ 0 h 152"/>
                  <a:gd name="T4" fmla="*/ 0 w 182"/>
                  <a:gd name="T5" fmla="*/ 15 h 152"/>
                  <a:gd name="T6" fmla="*/ 0 w 182"/>
                  <a:gd name="T7" fmla="*/ 107 h 152"/>
                  <a:gd name="T8" fmla="*/ 15 w 182"/>
                  <a:gd name="T9" fmla="*/ 123 h 152"/>
                  <a:gd name="T10" fmla="*/ 70 w 182"/>
                  <a:gd name="T11" fmla="*/ 123 h 152"/>
                  <a:gd name="T12" fmla="*/ 70 w 182"/>
                  <a:gd name="T13" fmla="*/ 142 h 152"/>
                  <a:gd name="T14" fmla="*/ 27 w 182"/>
                  <a:gd name="T15" fmla="*/ 142 h 152"/>
                  <a:gd name="T16" fmla="*/ 17 w 182"/>
                  <a:gd name="T17" fmla="*/ 152 h 152"/>
                  <a:gd name="T18" fmla="*/ 164 w 182"/>
                  <a:gd name="T19" fmla="*/ 152 h 152"/>
                  <a:gd name="T20" fmla="*/ 155 w 182"/>
                  <a:gd name="T21" fmla="*/ 142 h 152"/>
                  <a:gd name="T22" fmla="*/ 111 w 182"/>
                  <a:gd name="T23" fmla="*/ 142 h 152"/>
                  <a:gd name="T24" fmla="*/ 111 w 182"/>
                  <a:gd name="T25" fmla="*/ 123 h 152"/>
                  <a:gd name="T26" fmla="*/ 166 w 182"/>
                  <a:gd name="T27" fmla="*/ 123 h 152"/>
                  <a:gd name="T28" fmla="*/ 182 w 182"/>
                  <a:gd name="T29" fmla="*/ 107 h 152"/>
                  <a:gd name="T30" fmla="*/ 182 w 182"/>
                  <a:gd name="T31" fmla="*/ 15 h 152"/>
                  <a:gd name="T32" fmla="*/ 166 w 182"/>
                  <a:gd name="T33" fmla="*/ 0 h 152"/>
                  <a:gd name="T34" fmla="*/ 172 w 182"/>
                  <a:gd name="T35" fmla="*/ 107 h 152"/>
                  <a:gd name="T36" fmla="*/ 166 w 182"/>
                  <a:gd name="T37" fmla="*/ 112 h 152"/>
                  <a:gd name="T38" fmla="*/ 15 w 182"/>
                  <a:gd name="T39" fmla="*/ 112 h 152"/>
                  <a:gd name="T40" fmla="*/ 10 w 182"/>
                  <a:gd name="T41" fmla="*/ 107 h 152"/>
                  <a:gd name="T42" fmla="*/ 10 w 182"/>
                  <a:gd name="T43" fmla="*/ 15 h 152"/>
                  <a:gd name="T44" fmla="*/ 15 w 182"/>
                  <a:gd name="T45" fmla="*/ 10 h 152"/>
                  <a:gd name="T46" fmla="*/ 166 w 182"/>
                  <a:gd name="T47" fmla="*/ 10 h 152"/>
                  <a:gd name="T48" fmla="*/ 172 w 182"/>
                  <a:gd name="T49" fmla="*/ 15 h 152"/>
                  <a:gd name="T50" fmla="*/ 172 w 182"/>
                  <a:gd name="T51" fmla="*/ 107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2" h="152">
                    <a:moveTo>
                      <a:pt x="166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0" y="116"/>
                      <a:pt x="7" y="123"/>
                      <a:pt x="15" y="123"/>
                    </a:cubicBezTo>
                    <a:cubicBezTo>
                      <a:pt x="70" y="123"/>
                      <a:pt x="70" y="123"/>
                      <a:pt x="70" y="123"/>
                    </a:cubicBezTo>
                    <a:cubicBezTo>
                      <a:pt x="70" y="142"/>
                      <a:pt x="70" y="142"/>
                      <a:pt x="70" y="142"/>
                    </a:cubicBezTo>
                    <a:cubicBezTo>
                      <a:pt x="27" y="142"/>
                      <a:pt x="27" y="142"/>
                      <a:pt x="27" y="142"/>
                    </a:cubicBezTo>
                    <a:cubicBezTo>
                      <a:pt x="21" y="142"/>
                      <a:pt x="17" y="147"/>
                      <a:pt x="17" y="152"/>
                    </a:cubicBezTo>
                    <a:cubicBezTo>
                      <a:pt x="164" y="152"/>
                      <a:pt x="164" y="152"/>
                      <a:pt x="164" y="152"/>
                    </a:cubicBezTo>
                    <a:cubicBezTo>
                      <a:pt x="164" y="147"/>
                      <a:pt x="160" y="142"/>
                      <a:pt x="155" y="142"/>
                    </a:cubicBezTo>
                    <a:cubicBezTo>
                      <a:pt x="111" y="142"/>
                      <a:pt x="111" y="142"/>
                      <a:pt x="111" y="142"/>
                    </a:cubicBezTo>
                    <a:cubicBezTo>
                      <a:pt x="111" y="123"/>
                      <a:pt x="111" y="123"/>
                      <a:pt x="111" y="123"/>
                    </a:cubicBezTo>
                    <a:cubicBezTo>
                      <a:pt x="166" y="123"/>
                      <a:pt x="166" y="123"/>
                      <a:pt x="166" y="123"/>
                    </a:cubicBezTo>
                    <a:cubicBezTo>
                      <a:pt x="175" y="123"/>
                      <a:pt x="182" y="116"/>
                      <a:pt x="182" y="107"/>
                    </a:cubicBezTo>
                    <a:cubicBezTo>
                      <a:pt x="182" y="15"/>
                      <a:pt x="182" y="15"/>
                      <a:pt x="182" y="15"/>
                    </a:cubicBezTo>
                    <a:cubicBezTo>
                      <a:pt x="182" y="7"/>
                      <a:pt x="175" y="0"/>
                      <a:pt x="166" y="0"/>
                    </a:cubicBezTo>
                    <a:close/>
                    <a:moveTo>
                      <a:pt x="172" y="107"/>
                    </a:moveTo>
                    <a:cubicBezTo>
                      <a:pt x="172" y="110"/>
                      <a:pt x="169" y="112"/>
                      <a:pt x="166" y="112"/>
                    </a:cubicBezTo>
                    <a:cubicBezTo>
                      <a:pt x="15" y="112"/>
                      <a:pt x="15" y="112"/>
                      <a:pt x="15" y="112"/>
                    </a:cubicBezTo>
                    <a:cubicBezTo>
                      <a:pt x="12" y="112"/>
                      <a:pt x="10" y="110"/>
                      <a:pt x="10" y="107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2"/>
                      <a:pt x="12" y="10"/>
                      <a:pt x="15" y="10"/>
                    </a:cubicBezTo>
                    <a:cubicBezTo>
                      <a:pt x="166" y="10"/>
                      <a:pt x="166" y="10"/>
                      <a:pt x="166" y="10"/>
                    </a:cubicBezTo>
                    <a:cubicBezTo>
                      <a:pt x="169" y="10"/>
                      <a:pt x="172" y="12"/>
                      <a:pt x="172" y="15"/>
                    </a:cubicBezTo>
                    <a:lnTo>
                      <a:pt x="172" y="1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14"/>
              <p:cNvSpPr>
                <a:spLocks noEditPoints="1"/>
              </p:cNvSpPr>
              <p:nvPr/>
            </p:nvSpPr>
            <p:spPr bwMode="auto">
              <a:xfrm>
                <a:off x="409576" y="1866900"/>
                <a:ext cx="301625" cy="296863"/>
              </a:xfrm>
              <a:custGeom>
                <a:avLst/>
                <a:gdLst>
                  <a:gd name="T0" fmla="*/ 0 w 79"/>
                  <a:gd name="T1" fmla="*/ 40 h 79"/>
                  <a:gd name="T2" fmla="*/ 79 w 79"/>
                  <a:gd name="T3" fmla="*/ 40 h 79"/>
                  <a:gd name="T4" fmla="*/ 38 w 79"/>
                  <a:gd name="T5" fmla="*/ 5 h 79"/>
                  <a:gd name="T6" fmla="*/ 25 w 79"/>
                  <a:gd name="T7" fmla="*/ 18 h 79"/>
                  <a:gd name="T8" fmla="*/ 38 w 79"/>
                  <a:gd name="T9" fmla="*/ 23 h 79"/>
                  <a:gd name="T10" fmla="*/ 21 w 79"/>
                  <a:gd name="T11" fmla="*/ 38 h 79"/>
                  <a:gd name="T12" fmla="*/ 38 w 79"/>
                  <a:gd name="T13" fmla="*/ 23 h 79"/>
                  <a:gd name="T14" fmla="*/ 38 w 79"/>
                  <a:gd name="T15" fmla="*/ 57 h 79"/>
                  <a:gd name="T16" fmla="*/ 21 w 79"/>
                  <a:gd name="T17" fmla="*/ 42 h 79"/>
                  <a:gd name="T18" fmla="*/ 38 w 79"/>
                  <a:gd name="T19" fmla="*/ 61 h 79"/>
                  <a:gd name="T20" fmla="*/ 25 w 79"/>
                  <a:gd name="T21" fmla="*/ 62 h 79"/>
                  <a:gd name="T22" fmla="*/ 41 w 79"/>
                  <a:gd name="T23" fmla="*/ 74 h 79"/>
                  <a:gd name="T24" fmla="*/ 54 w 79"/>
                  <a:gd name="T25" fmla="*/ 62 h 79"/>
                  <a:gd name="T26" fmla="*/ 41 w 79"/>
                  <a:gd name="T27" fmla="*/ 57 h 79"/>
                  <a:gd name="T28" fmla="*/ 58 w 79"/>
                  <a:gd name="T29" fmla="*/ 42 h 79"/>
                  <a:gd name="T30" fmla="*/ 41 w 79"/>
                  <a:gd name="T31" fmla="*/ 57 h 79"/>
                  <a:gd name="T32" fmla="*/ 41 w 79"/>
                  <a:gd name="T33" fmla="*/ 23 h 79"/>
                  <a:gd name="T34" fmla="*/ 58 w 79"/>
                  <a:gd name="T35" fmla="*/ 38 h 79"/>
                  <a:gd name="T36" fmla="*/ 42 w 79"/>
                  <a:gd name="T37" fmla="*/ 19 h 79"/>
                  <a:gd name="T38" fmla="*/ 54 w 79"/>
                  <a:gd name="T39" fmla="*/ 18 h 79"/>
                  <a:gd name="T40" fmla="*/ 50 w 79"/>
                  <a:gd name="T41" fmla="*/ 5 h 79"/>
                  <a:gd name="T42" fmla="*/ 58 w 79"/>
                  <a:gd name="T43" fmla="*/ 17 h 79"/>
                  <a:gd name="T44" fmla="*/ 21 w 79"/>
                  <a:gd name="T45" fmla="*/ 17 h 79"/>
                  <a:gd name="T46" fmla="*/ 29 w 79"/>
                  <a:gd name="T47" fmla="*/ 5 h 79"/>
                  <a:gd name="T48" fmla="*/ 20 w 79"/>
                  <a:gd name="T49" fmla="*/ 20 h 79"/>
                  <a:gd name="T50" fmla="*/ 4 w 79"/>
                  <a:gd name="T51" fmla="*/ 38 h 79"/>
                  <a:gd name="T52" fmla="*/ 20 w 79"/>
                  <a:gd name="T53" fmla="*/ 20 h 79"/>
                  <a:gd name="T54" fmla="*/ 20 w 79"/>
                  <a:gd name="T55" fmla="*/ 60 h 79"/>
                  <a:gd name="T56" fmla="*/ 4 w 79"/>
                  <a:gd name="T57" fmla="*/ 42 h 79"/>
                  <a:gd name="T58" fmla="*/ 21 w 79"/>
                  <a:gd name="T59" fmla="*/ 63 h 79"/>
                  <a:gd name="T60" fmla="*/ 15 w 79"/>
                  <a:gd name="T61" fmla="*/ 66 h 79"/>
                  <a:gd name="T62" fmla="*/ 58 w 79"/>
                  <a:gd name="T63" fmla="*/ 63 h 79"/>
                  <a:gd name="T64" fmla="*/ 50 w 79"/>
                  <a:gd name="T65" fmla="*/ 74 h 79"/>
                  <a:gd name="T66" fmla="*/ 59 w 79"/>
                  <a:gd name="T67" fmla="*/ 60 h 79"/>
                  <a:gd name="T68" fmla="*/ 76 w 79"/>
                  <a:gd name="T69" fmla="*/ 42 h 79"/>
                  <a:gd name="T70" fmla="*/ 59 w 79"/>
                  <a:gd name="T71" fmla="*/ 60 h 79"/>
                  <a:gd name="T72" fmla="*/ 59 w 79"/>
                  <a:gd name="T73" fmla="*/ 20 h 79"/>
                  <a:gd name="T74" fmla="*/ 76 w 79"/>
                  <a:gd name="T75" fmla="*/ 3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9" h="79">
                    <a:moveTo>
                      <a:pt x="40" y="0"/>
                    </a:moveTo>
                    <a:cubicBezTo>
                      <a:pt x="18" y="0"/>
                      <a:pt x="0" y="18"/>
                      <a:pt x="0" y="40"/>
                    </a:cubicBezTo>
                    <a:cubicBezTo>
                      <a:pt x="0" y="62"/>
                      <a:pt x="18" y="79"/>
                      <a:pt x="40" y="79"/>
                    </a:cubicBezTo>
                    <a:cubicBezTo>
                      <a:pt x="62" y="79"/>
                      <a:pt x="79" y="62"/>
                      <a:pt x="79" y="40"/>
                    </a:cubicBezTo>
                    <a:cubicBezTo>
                      <a:pt x="79" y="18"/>
                      <a:pt x="62" y="0"/>
                      <a:pt x="40" y="0"/>
                    </a:cubicBezTo>
                    <a:close/>
                    <a:moveTo>
                      <a:pt x="38" y="5"/>
                    </a:moveTo>
                    <a:cubicBezTo>
                      <a:pt x="38" y="19"/>
                      <a:pt x="38" y="19"/>
                      <a:pt x="38" y="19"/>
                    </a:cubicBezTo>
                    <a:cubicBezTo>
                      <a:pt x="34" y="19"/>
                      <a:pt x="29" y="19"/>
                      <a:pt x="25" y="18"/>
                    </a:cubicBezTo>
                    <a:cubicBezTo>
                      <a:pt x="29" y="11"/>
                      <a:pt x="33" y="6"/>
                      <a:pt x="38" y="5"/>
                    </a:cubicBezTo>
                    <a:close/>
                    <a:moveTo>
                      <a:pt x="38" y="23"/>
                    </a:moveTo>
                    <a:cubicBezTo>
                      <a:pt x="38" y="38"/>
                      <a:pt x="38" y="38"/>
                      <a:pt x="38" y="38"/>
                    </a:cubicBezTo>
                    <a:cubicBezTo>
                      <a:pt x="21" y="38"/>
                      <a:pt x="21" y="38"/>
                      <a:pt x="21" y="38"/>
                    </a:cubicBezTo>
                    <a:cubicBezTo>
                      <a:pt x="21" y="32"/>
                      <a:pt x="22" y="26"/>
                      <a:pt x="24" y="21"/>
                    </a:cubicBezTo>
                    <a:cubicBezTo>
                      <a:pt x="29" y="22"/>
                      <a:pt x="33" y="22"/>
                      <a:pt x="38" y="23"/>
                    </a:cubicBezTo>
                    <a:close/>
                    <a:moveTo>
                      <a:pt x="38" y="42"/>
                    </a:moveTo>
                    <a:cubicBezTo>
                      <a:pt x="38" y="57"/>
                      <a:pt x="38" y="57"/>
                      <a:pt x="38" y="57"/>
                    </a:cubicBezTo>
                    <a:cubicBezTo>
                      <a:pt x="33" y="57"/>
                      <a:pt x="29" y="58"/>
                      <a:pt x="24" y="59"/>
                    </a:cubicBezTo>
                    <a:cubicBezTo>
                      <a:pt x="22" y="54"/>
                      <a:pt x="21" y="48"/>
                      <a:pt x="21" y="42"/>
                    </a:cubicBezTo>
                    <a:lnTo>
                      <a:pt x="38" y="42"/>
                    </a:lnTo>
                    <a:close/>
                    <a:moveTo>
                      <a:pt x="38" y="61"/>
                    </a:moveTo>
                    <a:cubicBezTo>
                      <a:pt x="38" y="74"/>
                      <a:pt x="38" y="74"/>
                      <a:pt x="38" y="74"/>
                    </a:cubicBezTo>
                    <a:cubicBezTo>
                      <a:pt x="33" y="73"/>
                      <a:pt x="29" y="69"/>
                      <a:pt x="25" y="62"/>
                    </a:cubicBezTo>
                    <a:cubicBezTo>
                      <a:pt x="29" y="61"/>
                      <a:pt x="34" y="61"/>
                      <a:pt x="38" y="61"/>
                    </a:cubicBezTo>
                    <a:close/>
                    <a:moveTo>
                      <a:pt x="41" y="74"/>
                    </a:moveTo>
                    <a:cubicBezTo>
                      <a:pt x="41" y="61"/>
                      <a:pt x="41" y="61"/>
                      <a:pt x="41" y="61"/>
                    </a:cubicBezTo>
                    <a:cubicBezTo>
                      <a:pt x="46" y="61"/>
                      <a:pt x="50" y="61"/>
                      <a:pt x="54" y="62"/>
                    </a:cubicBezTo>
                    <a:cubicBezTo>
                      <a:pt x="51" y="69"/>
                      <a:pt x="46" y="74"/>
                      <a:pt x="41" y="74"/>
                    </a:cubicBezTo>
                    <a:close/>
                    <a:moveTo>
                      <a:pt x="41" y="57"/>
                    </a:moveTo>
                    <a:cubicBezTo>
                      <a:pt x="41" y="42"/>
                      <a:pt x="41" y="42"/>
                      <a:pt x="41" y="42"/>
                    </a:cubicBezTo>
                    <a:cubicBezTo>
                      <a:pt x="58" y="42"/>
                      <a:pt x="58" y="42"/>
                      <a:pt x="58" y="42"/>
                    </a:cubicBezTo>
                    <a:cubicBezTo>
                      <a:pt x="58" y="48"/>
                      <a:pt x="57" y="54"/>
                      <a:pt x="55" y="59"/>
                    </a:cubicBezTo>
                    <a:cubicBezTo>
                      <a:pt x="51" y="58"/>
                      <a:pt x="46" y="57"/>
                      <a:pt x="41" y="57"/>
                    </a:cubicBezTo>
                    <a:close/>
                    <a:moveTo>
                      <a:pt x="41" y="38"/>
                    </a:moveTo>
                    <a:cubicBezTo>
                      <a:pt x="41" y="23"/>
                      <a:pt x="41" y="23"/>
                      <a:pt x="41" y="23"/>
                    </a:cubicBezTo>
                    <a:cubicBezTo>
                      <a:pt x="46" y="22"/>
                      <a:pt x="51" y="22"/>
                      <a:pt x="55" y="21"/>
                    </a:cubicBezTo>
                    <a:cubicBezTo>
                      <a:pt x="57" y="26"/>
                      <a:pt x="58" y="32"/>
                      <a:pt x="58" y="38"/>
                    </a:cubicBezTo>
                    <a:lnTo>
                      <a:pt x="41" y="38"/>
                    </a:lnTo>
                    <a:close/>
                    <a:moveTo>
                      <a:pt x="42" y="19"/>
                    </a:moveTo>
                    <a:cubicBezTo>
                      <a:pt x="42" y="5"/>
                      <a:pt x="42" y="5"/>
                      <a:pt x="42" y="5"/>
                    </a:cubicBezTo>
                    <a:cubicBezTo>
                      <a:pt x="46" y="6"/>
                      <a:pt x="51" y="11"/>
                      <a:pt x="54" y="18"/>
                    </a:cubicBezTo>
                    <a:cubicBezTo>
                      <a:pt x="50" y="19"/>
                      <a:pt x="46" y="19"/>
                      <a:pt x="42" y="19"/>
                    </a:cubicBezTo>
                    <a:close/>
                    <a:moveTo>
                      <a:pt x="50" y="5"/>
                    </a:moveTo>
                    <a:cubicBezTo>
                      <a:pt x="56" y="7"/>
                      <a:pt x="61" y="10"/>
                      <a:pt x="65" y="14"/>
                    </a:cubicBezTo>
                    <a:cubicBezTo>
                      <a:pt x="63" y="15"/>
                      <a:pt x="60" y="16"/>
                      <a:pt x="58" y="17"/>
                    </a:cubicBezTo>
                    <a:cubicBezTo>
                      <a:pt x="56" y="12"/>
                      <a:pt x="53" y="8"/>
                      <a:pt x="50" y="5"/>
                    </a:cubicBezTo>
                    <a:close/>
                    <a:moveTo>
                      <a:pt x="21" y="17"/>
                    </a:moveTo>
                    <a:cubicBezTo>
                      <a:pt x="19" y="16"/>
                      <a:pt x="17" y="15"/>
                      <a:pt x="15" y="14"/>
                    </a:cubicBezTo>
                    <a:cubicBezTo>
                      <a:pt x="19" y="10"/>
                      <a:pt x="24" y="7"/>
                      <a:pt x="29" y="5"/>
                    </a:cubicBezTo>
                    <a:cubicBezTo>
                      <a:pt x="26" y="8"/>
                      <a:pt x="23" y="12"/>
                      <a:pt x="21" y="17"/>
                    </a:cubicBezTo>
                    <a:close/>
                    <a:moveTo>
                      <a:pt x="20" y="20"/>
                    </a:moveTo>
                    <a:cubicBezTo>
                      <a:pt x="18" y="25"/>
                      <a:pt x="17" y="31"/>
                      <a:pt x="17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0"/>
                      <a:pt x="7" y="22"/>
                      <a:pt x="12" y="17"/>
                    </a:cubicBezTo>
                    <a:cubicBezTo>
                      <a:pt x="15" y="18"/>
                      <a:pt x="17" y="19"/>
                      <a:pt x="20" y="20"/>
                    </a:cubicBezTo>
                    <a:close/>
                    <a:moveTo>
                      <a:pt x="17" y="42"/>
                    </a:moveTo>
                    <a:cubicBezTo>
                      <a:pt x="17" y="48"/>
                      <a:pt x="18" y="55"/>
                      <a:pt x="20" y="60"/>
                    </a:cubicBezTo>
                    <a:cubicBezTo>
                      <a:pt x="17" y="61"/>
                      <a:pt x="15" y="62"/>
                      <a:pt x="12" y="63"/>
                    </a:cubicBezTo>
                    <a:cubicBezTo>
                      <a:pt x="7" y="57"/>
                      <a:pt x="4" y="50"/>
                      <a:pt x="4" y="42"/>
                    </a:cubicBezTo>
                    <a:lnTo>
                      <a:pt x="17" y="42"/>
                    </a:lnTo>
                    <a:close/>
                    <a:moveTo>
                      <a:pt x="21" y="63"/>
                    </a:moveTo>
                    <a:cubicBezTo>
                      <a:pt x="23" y="68"/>
                      <a:pt x="26" y="72"/>
                      <a:pt x="29" y="74"/>
                    </a:cubicBezTo>
                    <a:cubicBezTo>
                      <a:pt x="24" y="73"/>
                      <a:pt x="19" y="70"/>
                      <a:pt x="15" y="66"/>
                    </a:cubicBezTo>
                    <a:cubicBezTo>
                      <a:pt x="17" y="65"/>
                      <a:pt x="19" y="64"/>
                      <a:pt x="21" y="63"/>
                    </a:cubicBezTo>
                    <a:close/>
                    <a:moveTo>
                      <a:pt x="58" y="63"/>
                    </a:moveTo>
                    <a:cubicBezTo>
                      <a:pt x="60" y="64"/>
                      <a:pt x="63" y="65"/>
                      <a:pt x="65" y="66"/>
                    </a:cubicBezTo>
                    <a:cubicBezTo>
                      <a:pt x="61" y="70"/>
                      <a:pt x="56" y="73"/>
                      <a:pt x="50" y="74"/>
                    </a:cubicBezTo>
                    <a:cubicBezTo>
                      <a:pt x="53" y="72"/>
                      <a:pt x="56" y="68"/>
                      <a:pt x="58" y="63"/>
                    </a:cubicBezTo>
                    <a:close/>
                    <a:moveTo>
                      <a:pt x="59" y="60"/>
                    </a:moveTo>
                    <a:cubicBezTo>
                      <a:pt x="61" y="55"/>
                      <a:pt x="62" y="48"/>
                      <a:pt x="62" y="42"/>
                    </a:cubicBezTo>
                    <a:cubicBezTo>
                      <a:pt x="76" y="42"/>
                      <a:pt x="76" y="42"/>
                      <a:pt x="76" y="42"/>
                    </a:cubicBezTo>
                    <a:cubicBezTo>
                      <a:pt x="75" y="50"/>
                      <a:pt x="72" y="57"/>
                      <a:pt x="67" y="63"/>
                    </a:cubicBezTo>
                    <a:cubicBezTo>
                      <a:pt x="65" y="62"/>
                      <a:pt x="62" y="61"/>
                      <a:pt x="59" y="60"/>
                    </a:cubicBezTo>
                    <a:close/>
                    <a:moveTo>
                      <a:pt x="62" y="38"/>
                    </a:moveTo>
                    <a:cubicBezTo>
                      <a:pt x="62" y="31"/>
                      <a:pt x="61" y="25"/>
                      <a:pt x="59" y="20"/>
                    </a:cubicBezTo>
                    <a:cubicBezTo>
                      <a:pt x="62" y="19"/>
                      <a:pt x="65" y="18"/>
                      <a:pt x="67" y="17"/>
                    </a:cubicBezTo>
                    <a:cubicBezTo>
                      <a:pt x="72" y="22"/>
                      <a:pt x="75" y="30"/>
                      <a:pt x="76" y="38"/>
                    </a:cubicBezTo>
                    <a:lnTo>
                      <a:pt x="62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4" name="组合 68"/>
          <p:cNvGrpSpPr/>
          <p:nvPr/>
        </p:nvGrpSpPr>
        <p:grpSpPr>
          <a:xfrm>
            <a:off x="3884377" y="2472328"/>
            <a:ext cx="2115109" cy="1461326"/>
            <a:chOff x="4950807" y="3049516"/>
            <a:chExt cx="2253896" cy="1476520"/>
          </a:xfrm>
        </p:grpSpPr>
        <p:sp>
          <p:nvSpPr>
            <p:cNvPr id="152" name="Freeform 7"/>
            <p:cNvSpPr>
              <a:spLocks/>
            </p:cNvSpPr>
            <p:nvPr/>
          </p:nvSpPr>
          <p:spPr bwMode="auto">
            <a:xfrm>
              <a:off x="4950807" y="3049516"/>
              <a:ext cx="2253896" cy="1476520"/>
            </a:xfrm>
            <a:custGeom>
              <a:avLst/>
              <a:gdLst>
                <a:gd name="T0" fmla="*/ 3256 w 3324"/>
                <a:gd name="T1" fmla="*/ 470 h 2157"/>
                <a:gd name="T2" fmla="*/ 1880 w 3324"/>
                <a:gd name="T3" fmla="*/ 2056 h 2157"/>
                <a:gd name="T4" fmla="*/ 1880 w 3324"/>
                <a:gd name="T5" fmla="*/ 2056 h 2157"/>
                <a:gd name="T6" fmla="*/ 1663 w 3324"/>
                <a:gd name="T7" fmla="*/ 2157 h 2157"/>
                <a:gd name="T8" fmla="*/ 1451 w 3324"/>
                <a:gd name="T9" fmla="*/ 2062 h 2157"/>
                <a:gd name="T10" fmla="*/ 1450 w 3324"/>
                <a:gd name="T11" fmla="*/ 2062 h 2157"/>
                <a:gd name="T12" fmla="*/ 83 w 3324"/>
                <a:gd name="T13" fmla="*/ 485 h 2157"/>
                <a:gd name="T14" fmla="*/ 0 w 3324"/>
                <a:gd name="T15" fmla="*/ 284 h 2157"/>
                <a:gd name="T16" fmla="*/ 283 w 3324"/>
                <a:gd name="T17" fmla="*/ 0 h 2157"/>
                <a:gd name="T18" fmla="*/ 283 w 3324"/>
                <a:gd name="T19" fmla="*/ 0 h 2157"/>
                <a:gd name="T20" fmla="*/ 284 w 3324"/>
                <a:gd name="T21" fmla="*/ 0 h 2157"/>
                <a:gd name="T22" fmla="*/ 3039 w 3324"/>
                <a:gd name="T23" fmla="*/ 0 h 2157"/>
                <a:gd name="T24" fmla="*/ 3039 w 3324"/>
                <a:gd name="T25" fmla="*/ 0 h 2157"/>
                <a:gd name="T26" fmla="*/ 3040 w 3324"/>
                <a:gd name="T27" fmla="*/ 0 h 2157"/>
                <a:gd name="T28" fmla="*/ 3324 w 3324"/>
                <a:gd name="T29" fmla="*/ 284 h 2157"/>
                <a:gd name="T30" fmla="*/ 3256 w 3324"/>
                <a:gd name="T31" fmla="*/ 470 h 2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24" h="2157">
                  <a:moveTo>
                    <a:pt x="3256" y="470"/>
                  </a:moveTo>
                  <a:lnTo>
                    <a:pt x="1880" y="2056"/>
                  </a:lnTo>
                  <a:lnTo>
                    <a:pt x="1880" y="2056"/>
                  </a:lnTo>
                  <a:cubicBezTo>
                    <a:pt x="1828" y="2118"/>
                    <a:pt x="1750" y="2157"/>
                    <a:pt x="1663" y="2157"/>
                  </a:cubicBezTo>
                  <a:cubicBezTo>
                    <a:pt x="1578" y="2157"/>
                    <a:pt x="1503" y="2120"/>
                    <a:pt x="1451" y="2062"/>
                  </a:cubicBezTo>
                  <a:lnTo>
                    <a:pt x="1450" y="2062"/>
                  </a:lnTo>
                  <a:lnTo>
                    <a:pt x="83" y="485"/>
                  </a:lnTo>
                  <a:cubicBezTo>
                    <a:pt x="32" y="433"/>
                    <a:pt x="0" y="363"/>
                    <a:pt x="0" y="284"/>
                  </a:cubicBezTo>
                  <a:cubicBezTo>
                    <a:pt x="0" y="128"/>
                    <a:pt x="127" y="1"/>
                    <a:pt x="283" y="0"/>
                  </a:cubicBezTo>
                  <a:lnTo>
                    <a:pt x="283" y="0"/>
                  </a:lnTo>
                  <a:lnTo>
                    <a:pt x="284" y="0"/>
                  </a:lnTo>
                  <a:lnTo>
                    <a:pt x="3039" y="0"/>
                  </a:lnTo>
                  <a:lnTo>
                    <a:pt x="3039" y="0"/>
                  </a:lnTo>
                  <a:lnTo>
                    <a:pt x="3040" y="0"/>
                  </a:lnTo>
                  <a:cubicBezTo>
                    <a:pt x="3197" y="0"/>
                    <a:pt x="3324" y="127"/>
                    <a:pt x="3324" y="284"/>
                  </a:cubicBezTo>
                  <a:cubicBezTo>
                    <a:pt x="3324" y="355"/>
                    <a:pt x="3299" y="420"/>
                    <a:pt x="3256" y="470"/>
                  </a:cubicBezTo>
                  <a:close/>
                </a:path>
              </a:pathLst>
            </a:custGeom>
            <a:solidFill>
              <a:srgbClr val="FC37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5" name="组合 53"/>
            <p:cNvGrpSpPr/>
            <p:nvPr/>
          </p:nvGrpSpPr>
          <p:grpSpPr>
            <a:xfrm>
              <a:off x="5829315" y="3283747"/>
              <a:ext cx="496885" cy="551594"/>
              <a:chOff x="185738" y="3713163"/>
              <a:chExt cx="533400" cy="592138"/>
            </a:xfrm>
            <a:solidFill>
              <a:schemeClr val="bg1"/>
            </a:solidFill>
          </p:grpSpPr>
          <p:sp>
            <p:nvSpPr>
              <p:cNvPr id="154" name="Freeform 16"/>
              <p:cNvSpPr>
                <a:spLocks/>
              </p:cNvSpPr>
              <p:nvPr/>
            </p:nvSpPr>
            <p:spPr bwMode="auto">
              <a:xfrm>
                <a:off x="330201" y="3713163"/>
                <a:ext cx="53975" cy="125413"/>
              </a:xfrm>
              <a:custGeom>
                <a:avLst/>
                <a:gdLst>
                  <a:gd name="T0" fmla="*/ 7 w 14"/>
                  <a:gd name="T1" fmla="*/ 33 h 33"/>
                  <a:gd name="T2" fmla="*/ 14 w 14"/>
                  <a:gd name="T3" fmla="*/ 26 h 33"/>
                  <a:gd name="T4" fmla="*/ 14 w 14"/>
                  <a:gd name="T5" fmla="*/ 6 h 33"/>
                  <a:gd name="T6" fmla="*/ 7 w 14"/>
                  <a:gd name="T7" fmla="*/ 0 h 33"/>
                  <a:gd name="T8" fmla="*/ 0 w 14"/>
                  <a:gd name="T9" fmla="*/ 6 h 33"/>
                  <a:gd name="T10" fmla="*/ 0 w 14"/>
                  <a:gd name="T11" fmla="*/ 26 h 33"/>
                  <a:gd name="T12" fmla="*/ 7 w 14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33">
                    <a:moveTo>
                      <a:pt x="7" y="33"/>
                    </a:moveTo>
                    <a:cubicBezTo>
                      <a:pt x="10" y="33"/>
                      <a:pt x="14" y="29"/>
                      <a:pt x="14" y="2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3"/>
                      <a:pt x="10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9"/>
                      <a:pt x="3" y="33"/>
                      <a:pt x="7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17"/>
              <p:cNvSpPr>
                <a:spLocks/>
              </p:cNvSpPr>
              <p:nvPr/>
            </p:nvSpPr>
            <p:spPr bwMode="auto">
              <a:xfrm>
                <a:off x="520701" y="3713163"/>
                <a:ext cx="53975" cy="125413"/>
              </a:xfrm>
              <a:custGeom>
                <a:avLst/>
                <a:gdLst>
                  <a:gd name="T0" fmla="*/ 7 w 14"/>
                  <a:gd name="T1" fmla="*/ 33 h 33"/>
                  <a:gd name="T2" fmla="*/ 14 w 14"/>
                  <a:gd name="T3" fmla="*/ 26 h 33"/>
                  <a:gd name="T4" fmla="*/ 14 w 14"/>
                  <a:gd name="T5" fmla="*/ 6 h 33"/>
                  <a:gd name="T6" fmla="*/ 7 w 14"/>
                  <a:gd name="T7" fmla="*/ 0 h 33"/>
                  <a:gd name="T8" fmla="*/ 0 w 14"/>
                  <a:gd name="T9" fmla="*/ 6 h 33"/>
                  <a:gd name="T10" fmla="*/ 0 w 14"/>
                  <a:gd name="T11" fmla="*/ 26 h 33"/>
                  <a:gd name="T12" fmla="*/ 7 w 14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33">
                    <a:moveTo>
                      <a:pt x="7" y="33"/>
                    </a:moveTo>
                    <a:cubicBezTo>
                      <a:pt x="11" y="33"/>
                      <a:pt x="14" y="29"/>
                      <a:pt x="14" y="2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9"/>
                      <a:pt x="3" y="33"/>
                      <a:pt x="7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18"/>
              <p:cNvSpPr>
                <a:spLocks noEditPoints="1"/>
              </p:cNvSpPr>
              <p:nvPr/>
            </p:nvSpPr>
            <p:spPr bwMode="auto">
              <a:xfrm>
                <a:off x="185738" y="3773488"/>
                <a:ext cx="533400" cy="531813"/>
              </a:xfrm>
              <a:custGeom>
                <a:avLst/>
                <a:gdLst>
                  <a:gd name="T0" fmla="*/ 132 w 140"/>
                  <a:gd name="T1" fmla="*/ 0 h 141"/>
                  <a:gd name="T2" fmla="*/ 109 w 140"/>
                  <a:gd name="T3" fmla="*/ 0 h 141"/>
                  <a:gd name="T4" fmla="*/ 109 w 140"/>
                  <a:gd name="T5" fmla="*/ 10 h 141"/>
                  <a:gd name="T6" fmla="*/ 95 w 140"/>
                  <a:gd name="T7" fmla="*/ 24 h 141"/>
                  <a:gd name="T8" fmla="*/ 81 w 140"/>
                  <a:gd name="T9" fmla="*/ 10 h 141"/>
                  <a:gd name="T10" fmla="*/ 81 w 140"/>
                  <a:gd name="T11" fmla="*/ 0 h 141"/>
                  <a:gd name="T12" fmla="*/ 59 w 140"/>
                  <a:gd name="T13" fmla="*/ 0 h 141"/>
                  <a:gd name="T14" fmla="*/ 59 w 140"/>
                  <a:gd name="T15" fmla="*/ 10 h 141"/>
                  <a:gd name="T16" fmla="*/ 45 w 140"/>
                  <a:gd name="T17" fmla="*/ 24 h 141"/>
                  <a:gd name="T18" fmla="*/ 30 w 140"/>
                  <a:gd name="T19" fmla="*/ 10 h 141"/>
                  <a:gd name="T20" fmla="*/ 30 w 140"/>
                  <a:gd name="T21" fmla="*/ 0 h 141"/>
                  <a:gd name="T22" fmla="*/ 8 w 140"/>
                  <a:gd name="T23" fmla="*/ 0 h 141"/>
                  <a:gd name="T24" fmla="*/ 0 w 140"/>
                  <a:gd name="T25" fmla="*/ 8 h 141"/>
                  <a:gd name="T26" fmla="*/ 0 w 140"/>
                  <a:gd name="T27" fmla="*/ 133 h 141"/>
                  <a:gd name="T28" fmla="*/ 8 w 140"/>
                  <a:gd name="T29" fmla="*/ 141 h 141"/>
                  <a:gd name="T30" fmla="*/ 132 w 140"/>
                  <a:gd name="T31" fmla="*/ 141 h 141"/>
                  <a:gd name="T32" fmla="*/ 140 w 140"/>
                  <a:gd name="T33" fmla="*/ 133 h 141"/>
                  <a:gd name="T34" fmla="*/ 140 w 140"/>
                  <a:gd name="T35" fmla="*/ 8 h 141"/>
                  <a:gd name="T36" fmla="*/ 132 w 140"/>
                  <a:gd name="T37" fmla="*/ 0 h 141"/>
                  <a:gd name="T38" fmla="*/ 129 w 140"/>
                  <a:gd name="T39" fmla="*/ 128 h 141"/>
                  <a:gd name="T40" fmla="*/ 11 w 140"/>
                  <a:gd name="T41" fmla="*/ 128 h 141"/>
                  <a:gd name="T42" fmla="*/ 11 w 140"/>
                  <a:gd name="T43" fmla="*/ 44 h 141"/>
                  <a:gd name="T44" fmla="*/ 129 w 140"/>
                  <a:gd name="T45" fmla="*/ 44 h 141"/>
                  <a:gd name="T46" fmla="*/ 129 w 140"/>
                  <a:gd name="T47" fmla="*/ 128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0" h="141">
                    <a:moveTo>
                      <a:pt x="132" y="0"/>
                    </a:moveTo>
                    <a:cubicBezTo>
                      <a:pt x="109" y="0"/>
                      <a:pt x="109" y="0"/>
                      <a:pt x="109" y="0"/>
                    </a:cubicBezTo>
                    <a:cubicBezTo>
                      <a:pt x="109" y="10"/>
                      <a:pt x="109" y="10"/>
                      <a:pt x="109" y="10"/>
                    </a:cubicBezTo>
                    <a:cubicBezTo>
                      <a:pt x="109" y="18"/>
                      <a:pt x="103" y="24"/>
                      <a:pt x="95" y="24"/>
                    </a:cubicBezTo>
                    <a:cubicBezTo>
                      <a:pt x="87" y="24"/>
                      <a:pt x="81" y="18"/>
                      <a:pt x="81" y="1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59" y="18"/>
                      <a:pt x="53" y="24"/>
                      <a:pt x="45" y="24"/>
                    </a:cubicBezTo>
                    <a:cubicBezTo>
                      <a:pt x="37" y="24"/>
                      <a:pt x="30" y="18"/>
                      <a:pt x="30" y="1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38"/>
                      <a:pt x="4" y="141"/>
                      <a:pt x="8" y="141"/>
                    </a:cubicBezTo>
                    <a:cubicBezTo>
                      <a:pt x="132" y="141"/>
                      <a:pt x="132" y="141"/>
                      <a:pt x="132" y="141"/>
                    </a:cubicBezTo>
                    <a:cubicBezTo>
                      <a:pt x="136" y="141"/>
                      <a:pt x="140" y="138"/>
                      <a:pt x="140" y="133"/>
                    </a:cubicBezTo>
                    <a:cubicBezTo>
                      <a:pt x="140" y="8"/>
                      <a:pt x="140" y="8"/>
                      <a:pt x="140" y="8"/>
                    </a:cubicBezTo>
                    <a:cubicBezTo>
                      <a:pt x="140" y="4"/>
                      <a:pt x="136" y="0"/>
                      <a:pt x="132" y="0"/>
                    </a:cubicBezTo>
                    <a:close/>
                    <a:moveTo>
                      <a:pt x="129" y="128"/>
                    </a:moveTo>
                    <a:cubicBezTo>
                      <a:pt x="11" y="128"/>
                      <a:pt x="11" y="128"/>
                      <a:pt x="11" y="128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29" y="44"/>
                      <a:pt x="129" y="44"/>
                      <a:pt x="129" y="44"/>
                    </a:cubicBezTo>
                    <a:lnTo>
                      <a:pt x="129" y="1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6" name="组合 70"/>
          <p:cNvGrpSpPr/>
          <p:nvPr/>
        </p:nvGrpSpPr>
        <p:grpSpPr>
          <a:xfrm>
            <a:off x="4316577" y="4606775"/>
            <a:ext cx="2115109" cy="1461326"/>
            <a:chOff x="7995005" y="3049516"/>
            <a:chExt cx="2253896" cy="1476520"/>
          </a:xfrm>
        </p:grpSpPr>
        <p:sp>
          <p:nvSpPr>
            <p:cNvPr id="165" name="Freeform 9"/>
            <p:cNvSpPr>
              <a:spLocks/>
            </p:cNvSpPr>
            <p:nvPr/>
          </p:nvSpPr>
          <p:spPr bwMode="auto">
            <a:xfrm>
              <a:off x="7995005" y="3049516"/>
              <a:ext cx="2253896" cy="1476520"/>
            </a:xfrm>
            <a:custGeom>
              <a:avLst/>
              <a:gdLst>
                <a:gd name="T0" fmla="*/ 3256 w 3324"/>
                <a:gd name="T1" fmla="*/ 470 h 2157"/>
                <a:gd name="T2" fmla="*/ 1880 w 3324"/>
                <a:gd name="T3" fmla="*/ 2056 h 2157"/>
                <a:gd name="T4" fmla="*/ 1880 w 3324"/>
                <a:gd name="T5" fmla="*/ 2056 h 2157"/>
                <a:gd name="T6" fmla="*/ 1663 w 3324"/>
                <a:gd name="T7" fmla="*/ 2157 h 2157"/>
                <a:gd name="T8" fmla="*/ 1451 w 3324"/>
                <a:gd name="T9" fmla="*/ 2062 h 2157"/>
                <a:gd name="T10" fmla="*/ 1450 w 3324"/>
                <a:gd name="T11" fmla="*/ 2062 h 2157"/>
                <a:gd name="T12" fmla="*/ 83 w 3324"/>
                <a:gd name="T13" fmla="*/ 485 h 2157"/>
                <a:gd name="T14" fmla="*/ 0 w 3324"/>
                <a:gd name="T15" fmla="*/ 284 h 2157"/>
                <a:gd name="T16" fmla="*/ 283 w 3324"/>
                <a:gd name="T17" fmla="*/ 0 h 2157"/>
                <a:gd name="T18" fmla="*/ 283 w 3324"/>
                <a:gd name="T19" fmla="*/ 0 h 2157"/>
                <a:gd name="T20" fmla="*/ 284 w 3324"/>
                <a:gd name="T21" fmla="*/ 0 h 2157"/>
                <a:gd name="T22" fmla="*/ 3039 w 3324"/>
                <a:gd name="T23" fmla="*/ 0 h 2157"/>
                <a:gd name="T24" fmla="*/ 3039 w 3324"/>
                <a:gd name="T25" fmla="*/ 0 h 2157"/>
                <a:gd name="T26" fmla="*/ 3040 w 3324"/>
                <a:gd name="T27" fmla="*/ 0 h 2157"/>
                <a:gd name="T28" fmla="*/ 3324 w 3324"/>
                <a:gd name="T29" fmla="*/ 284 h 2157"/>
                <a:gd name="T30" fmla="*/ 3256 w 3324"/>
                <a:gd name="T31" fmla="*/ 470 h 2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24" h="2157">
                  <a:moveTo>
                    <a:pt x="3256" y="470"/>
                  </a:moveTo>
                  <a:lnTo>
                    <a:pt x="1880" y="2056"/>
                  </a:lnTo>
                  <a:lnTo>
                    <a:pt x="1880" y="2056"/>
                  </a:lnTo>
                  <a:cubicBezTo>
                    <a:pt x="1828" y="2118"/>
                    <a:pt x="1750" y="2157"/>
                    <a:pt x="1663" y="2157"/>
                  </a:cubicBezTo>
                  <a:cubicBezTo>
                    <a:pt x="1578" y="2157"/>
                    <a:pt x="1503" y="2120"/>
                    <a:pt x="1451" y="2062"/>
                  </a:cubicBezTo>
                  <a:lnTo>
                    <a:pt x="1450" y="2062"/>
                  </a:lnTo>
                  <a:lnTo>
                    <a:pt x="83" y="485"/>
                  </a:lnTo>
                  <a:cubicBezTo>
                    <a:pt x="32" y="433"/>
                    <a:pt x="0" y="363"/>
                    <a:pt x="0" y="284"/>
                  </a:cubicBezTo>
                  <a:cubicBezTo>
                    <a:pt x="0" y="128"/>
                    <a:pt x="127" y="1"/>
                    <a:pt x="283" y="0"/>
                  </a:cubicBezTo>
                  <a:lnTo>
                    <a:pt x="283" y="0"/>
                  </a:lnTo>
                  <a:lnTo>
                    <a:pt x="284" y="0"/>
                  </a:lnTo>
                  <a:lnTo>
                    <a:pt x="3039" y="0"/>
                  </a:lnTo>
                  <a:lnTo>
                    <a:pt x="3039" y="0"/>
                  </a:lnTo>
                  <a:lnTo>
                    <a:pt x="3040" y="0"/>
                  </a:lnTo>
                  <a:cubicBezTo>
                    <a:pt x="3197" y="0"/>
                    <a:pt x="3324" y="127"/>
                    <a:pt x="3324" y="284"/>
                  </a:cubicBezTo>
                  <a:cubicBezTo>
                    <a:pt x="3324" y="355"/>
                    <a:pt x="3299" y="420"/>
                    <a:pt x="3256" y="47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任意多边形 65"/>
            <p:cNvSpPr>
              <a:spLocks/>
            </p:cNvSpPr>
            <p:nvPr/>
          </p:nvSpPr>
          <p:spPr bwMode="auto">
            <a:xfrm>
              <a:off x="8711406" y="3251966"/>
              <a:ext cx="821094" cy="615184"/>
            </a:xfrm>
            <a:custGeom>
              <a:avLst/>
              <a:gdLst>
                <a:gd name="connsiteX0" fmla="*/ 662169 w 1067906"/>
                <a:gd name="connsiteY0" fmla="*/ 549275 h 800100"/>
                <a:gd name="connsiteX1" fmla="*/ 979485 w 1067906"/>
                <a:gd name="connsiteY1" fmla="*/ 549275 h 800100"/>
                <a:gd name="connsiteX2" fmla="*/ 1014373 w 1067906"/>
                <a:gd name="connsiteY2" fmla="*/ 569208 h 800100"/>
                <a:gd name="connsiteX3" fmla="*/ 1067536 w 1067906"/>
                <a:gd name="connsiteY3" fmla="*/ 773523 h 800100"/>
                <a:gd name="connsiteX4" fmla="*/ 1045939 w 1067906"/>
                <a:gd name="connsiteY4" fmla="*/ 800100 h 800100"/>
                <a:gd name="connsiteX5" fmla="*/ 597377 w 1067906"/>
                <a:gd name="connsiteY5" fmla="*/ 800100 h 800100"/>
                <a:gd name="connsiteX6" fmla="*/ 577441 w 1067906"/>
                <a:gd name="connsiteY6" fmla="*/ 771862 h 800100"/>
                <a:gd name="connsiteX7" fmla="*/ 628943 w 1067906"/>
                <a:gd name="connsiteY7" fmla="*/ 572530 h 800100"/>
                <a:gd name="connsiteX8" fmla="*/ 662169 w 1067906"/>
                <a:gd name="connsiteY8" fmla="*/ 549275 h 800100"/>
                <a:gd name="connsiteX9" fmla="*/ 85906 w 1067906"/>
                <a:gd name="connsiteY9" fmla="*/ 549275 h 800100"/>
                <a:gd name="connsiteX10" fmla="*/ 403222 w 1067906"/>
                <a:gd name="connsiteY10" fmla="*/ 549275 h 800100"/>
                <a:gd name="connsiteX11" fmla="*/ 438110 w 1067906"/>
                <a:gd name="connsiteY11" fmla="*/ 569208 h 800100"/>
                <a:gd name="connsiteX12" fmla="*/ 491273 w 1067906"/>
                <a:gd name="connsiteY12" fmla="*/ 773523 h 800100"/>
                <a:gd name="connsiteX13" fmla="*/ 469676 w 1067906"/>
                <a:gd name="connsiteY13" fmla="*/ 800100 h 800100"/>
                <a:gd name="connsiteX14" fmla="*/ 21114 w 1067906"/>
                <a:gd name="connsiteY14" fmla="*/ 800100 h 800100"/>
                <a:gd name="connsiteX15" fmla="*/ 1178 w 1067906"/>
                <a:gd name="connsiteY15" fmla="*/ 771862 h 800100"/>
                <a:gd name="connsiteX16" fmla="*/ 52680 w 1067906"/>
                <a:gd name="connsiteY16" fmla="*/ 572530 h 800100"/>
                <a:gd name="connsiteX17" fmla="*/ 85906 w 1067906"/>
                <a:gd name="connsiteY17" fmla="*/ 549275 h 800100"/>
                <a:gd name="connsiteX18" fmla="*/ 891545 w 1067906"/>
                <a:gd name="connsiteY18" fmla="*/ 334962 h 800100"/>
                <a:gd name="connsiteX19" fmla="*/ 905833 w 1067906"/>
                <a:gd name="connsiteY19" fmla="*/ 422275 h 800100"/>
                <a:gd name="connsiteX20" fmla="*/ 994733 w 1067906"/>
                <a:gd name="connsiteY20" fmla="*/ 438150 h 800100"/>
                <a:gd name="connsiteX21" fmla="*/ 905833 w 1067906"/>
                <a:gd name="connsiteY21" fmla="*/ 454025 h 800100"/>
                <a:gd name="connsiteX22" fmla="*/ 891545 w 1067906"/>
                <a:gd name="connsiteY22" fmla="*/ 542925 h 800100"/>
                <a:gd name="connsiteX23" fmla="*/ 877258 w 1067906"/>
                <a:gd name="connsiteY23" fmla="*/ 454025 h 800100"/>
                <a:gd name="connsiteX24" fmla="*/ 786770 w 1067906"/>
                <a:gd name="connsiteY24" fmla="*/ 438150 h 800100"/>
                <a:gd name="connsiteX25" fmla="*/ 875670 w 1067906"/>
                <a:gd name="connsiteY25" fmla="*/ 422275 h 800100"/>
                <a:gd name="connsiteX26" fmla="*/ 346257 w 1067906"/>
                <a:gd name="connsiteY26" fmla="*/ 247650 h 800100"/>
                <a:gd name="connsiteX27" fmla="*/ 663573 w 1067906"/>
                <a:gd name="connsiteY27" fmla="*/ 247650 h 800100"/>
                <a:gd name="connsiteX28" fmla="*/ 698461 w 1067906"/>
                <a:gd name="connsiteY28" fmla="*/ 267583 h 800100"/>
                <a:gd name="connsiteX29" fmla="*/ 751624 w 1067906"/>
                <a:gd name="connsiteY29" fmla="*/ 471897 h 800100"/>
                <a:gd name="connsiteX30" fmla="*/ 730027 w 1067906"/>
                <a:gd name="connsiteY30" fmla="*/ 498475 h 800100"/>
                <a:gd name="connsiteX31" fmla="*/ 281465 w 1067906"/>
                <a:gd name="connsiteY31" fmla="*/ 498475 h 800100"/>
                <a:gd name="connsiteX32" fmla="*/ 261529 w 1067906"/>
                <a:gd name="connsiteY32" fmla="*/ 470236 h 800100"/>
                <a:gd name="connsiteX33" fmla="*/ 313031 w 1067906"/>
                <a:gd name="connsiteY33" fmla="*/ 270905 h 800100"/>
                <a:gd name="connsiteX34" fmla="*/ 346257 w 1067906"/>
                <a:gd name="connsiteY34" fmla="*/ 247650 h 800100"/>
                <a:gd name="connsiteX35" fmla="*/ 283533 w 1067906"/>
                <a:gd name="connsiteY35" fmla="*/ 76200 h 800100"/>
                <a:gd name="connsiteX36" fmla="*/ 299408 w 1067906"/>
                <a:gd name="connsiteY36" fmla="*/ 165100 h 800100"/>
                <a:gd name="connsiteX37" fmla="*/ 388308 w 1067906"/>
                <a:gd name="connsiteY37" fmla="*/ 179388 h 800100"/>
                <a:gd name="connsiteX38" fmla="*/ 299408 w 1067906"/>
                <a:gd name="connsiteY38" fmla="*/ 195263 h 800100"/>
                <a:gd name="connsiteX39" fmla="*/ 283533 w 1067906"/>
                <a:gd name="connsiteY39" fmla="*/ 284163 h 800100"/>
                <a:gd name="connsiteX40" fmla="*/ 269245 w 1067906"/>
                <a:gd name="connsiteY40" fmla="*/ 196850 h 800100"/>
                <a:gd name="connsiteX41" fmla="*/ 180345 w 1067906"/>
                <a:gd name="connsiteY41" fmla="*/ 179388 h 800100"/>
                <a:gd name="connsiteX42" fmla="*/ 269245 w 1067906"/>
                <a:gd name="connsiteY42" fmla="*/ 165100 h 800100"/>
                <a:gd name="connsiteX43" fmla="*/ 769307 w 1067906"/>
                <a:gd name="connsiteY43" fmla="*/ 0 h 800100"/>
                <a:gd name="connsiteX44" fmla="*/ 783594 w 1067906"/>
                <a:gd name="connsiteY44" fmla="*/ 88900 h 800100"/>
                <a:gd name="connsiteX45" fmla="*/ 870907 w 1067906"/>
                <a:gd name="connsiteY45" fmla="*/ 103188 h 800100"/>
                <a:gd name="connsiteX46" fmla="*/ 783594 w 1067906"/>
                <a:gd name="connsiteY46" fmla="*/ 120650 h 800100"/>
                <a:gd name="connsiteX47" fmla="*/ 769307 w 1067906"/>
                <a:gd name="connsiteY47" fmla="*/ 207963 h 800100"/>
                <a:gd name="connsiteX48" fmla="*/ 751844 w 1067906"/>
                <a:gd name="connsiteY48" fmla="*/ 120650 h 800100"/>
                <a:gd name="connsiteX49" fmla="*/ 664532 w 1067906"/>
                <a:gd name="connsiteY49" fmla="*/ 103188 h 800100"/>
                <a:gd name="connsiteX50" fmla="*/ 751844 w 1067906"/>
                <a:gd name="connsiteY50" fmla="*/ 8890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67906" h="800100">
                  <a:moveTo>
                    <a:pt x="662169" y="549275"/>
                  </a:moveTo>
                  <a:cubicBezTo>
                    <a:pt x="705364" y="549275"/>
                    <a:pt x="904725" y="549275"/>
                    <a:pt x="979485" y="549275"/>
                  </a:cubicBezTo>
                  <a:cubicBezTo>
                    <a:pt x="1007728" y="549275"/>
                    <a:pt x="1014373" y="569208"/>
                    <a:pt x="1014373" y="569208"/>
                  </a:cubicBezTo>
                  <a:cubicBezTo>
                    <a:pt x="1014373" y="569208"/>
                    <a:pt x="1014373" y="569208"/>
                    <a:pt x="1067536" y="773523"/>
                  </a:cubicBezTo>
                  <a:cubicBezTo>
                    <a:pt x="1067536" y="773523"/>
                    <a:pt x="1072520" y="800100"/>
                    <a:pt x="1045939" y="800100"/>
                  </a:cubicBezTo>
                  <a:cubicBezTo>
                    <a:pt x="944597" y="800100"/>
                    <a:pt x="612329" y="800100"/>
                    <a:pt x="597377" y="800100"/>
                  </a:cubicBezTo>
                  <a:cubicBezTo>
                    <a:pt x="584086" y="800100"/>
                    <a:pt x="572457" y="788472"/>
                    <a:pt x="577441" y="771862"/>
                  </a:cubicBezTo>
                  <a:cubicBezTo>
                    <a:pt x="580764" y="755251"/>
                    <a:pt x="628943" y="572530"/>
                    <a:pt x="628943" y="572530"/>
                  </a:cubicBezTo>
                  <a:cubicBezTo>
                    <a:pt x="628943" y="572530"/>
                    <a:pt x="633927" y="549275"/>
                    <a:pt x="662169" y="549275"/>
                  </a:cubicBezTo>
                  <a:close/>
                  <a:moveTo>
                    <a:pt x="85906" y="549275"/>
                  </a:moveTo>
                  <a:cubicBezTo>
                    <a:pt x="129101" y="549275"/>
                    <a:pt x="328462" y="549275"/>
                    <a:pt x="403222" y="549275"/>
                  </a:cubicBezTo>
                  <a:cubicBezTo>
                    <a:pt x="431465" y="549275"/>
                    <a:pt x="438110" y="569208"/>
                    <a:pt x="438110" y="569208"/>
                  </a:cubicBezTo>
                  <a:lnTo>
                    <a:pt x="491273" y="773523"/>
                  </a:lnTo>
                  <a:cubicBezTo>
                    <a:pt x="491273" y="773523"/>
                    <a:pt x="496257" y="800100"/>
                    <a:pt x="469676" y="800100"/>
                  </a:cubicBezTo>
                  <a:cubicBezTo>
                    <a:pt x="368334" y="800100"/>
                    <a:pt x="36066" y="800100"/>
                    <a:pt x="21114" y="800100"/>
                  </a:cubicBezTo>
                  <a:cubicBezTo>
                    <a:pt x="7823" y="800100"/>
                    <a:pt x="-3806" y="788472"/>
                    <a:pt x="1178" y="771862"/>
                  </a:cubicBezTo>
                  <a:cubicBezTo>
                    <a:pt x="4501" y="755251"/>
                    <a:pt x="52680" y="572530"/>
                    <a:pt x="52680" y="572530"/>
                  </a:cubicBezTo>
                  <a:cubicBezTo>
                    <a:pt x="52680" y="572530"/>
                    <a:pt x="57664" y="549275"/>
                    <a:pt x="85906" y="549275"/>
                  </a:cubicBezTo>
                  <a:close/>
                  <a:moveTo>
                    <a:pt x="891545" y="334962"/>
                  </a:moveTo>
                  <a:lnTo>
                    <a:pt x="905833" y="422275"/>
                  </a:lnTo>
                  <a:lnTo>
                    <a:pt x="994733" y="438150"/>
                  </a:lnTo>
                  <a:lnTo>
                    <a:pt x="905833" y="454025"/>
                  </a:lnTo>
                  <a:lnTo>
                    <a:pt x="891545" y="542925"/>
                  </a:lnTo>
                  <a:lnTo>
                    <a:pt x="877258" y="454025"/>
                  </a:lnTo>
                  <a:lnTo>
                    <a:pt x="786770" y="438150"/>
                  </a:lnTo>
                  <a:lnTo>
                    <a:pt x="875670" y="422275"/>
                  </a:lnTo>
                  <a:close/>
                  <a:moveTo>
                    <a:pt x="346257" y="247650"/>
                  </a:moveTo>
                  <a:cubicBezTo>
                    <a:pt x="389452" y="247650"/>
                    <a:pt x="588813" y="247650"/>
                    <a:pt x="663573" y="247650"/>
                  </a:cubicBezTo>
                  <a:cubicBezTo>
                    <a:pt x="691816" y="247650"/>
                    <a:pt x="698461" y="267583"/>
                    <a:pt x="698461" y="267583"/>
                  </a:cubicBezTo>
                  <a:cubicBezTo>
                    <a:pt x="698461" y="267583"/>
                    <a:pt x="698461" y="267583"/>
                    <a:pt x="751624" y="471897"/>
                  </a:cubicBezTo>
                  <a:cubicBezTo>
                    <a:pt x="751624" y="471897"/>
                    <a:pt x="756608" y="498475"/>
                    <a:pt x="730027" y="498475"/>
                  </a:cubicBezTo>
                  <a:cubicBezTo>
                    <a:pt x="628685" y="498475"/>
                    <a:pt x="296417" y="498475"/>
                    <a:pt x="281465" y="498475"/>
                  </a:cubicBezTo>
                  <a:cubicBezTo>
                    <a:pt x="268174" y="498475"/>
                    <a:pt x="256545" y="486847"/>
                    <a:pt x="261529" y="470236"/>
                  </a:cubicBezTo>
                  <a:cubicBezTo>
                    <a:pt x="264852" y="453625"/>
                    <a:pt x="313031" y="270905"/>
                    <a:pt x="313031" y="270905"/>
                  </a:cubicBezTo>
                  <a:cubicBezTo>
                    <a:pt x="313031" y="270905"/>
                    <a:pt x="318015" y="247650"/>
                    <a:pt x="346257" y="247650"/>
                  </a:cubicBezTo>
                  <a:close/>
                  <a:moveTo>
                    <a:pt x="283533" y="76200"/>
                  </a:moveTo>
                  <a:lnTo>
                    <a:pt x="299408" y="165100"/>
                  </a:lnTo>
                  <a:lnTo>
                    <a:pt x="388308" y="179388"/>
                  </a:lnTo>
                  <a:lnTo>
                    <a:pt x="299408" y="195263"/>
                  </a:lnTo>
                  <a:lnTo>
                    <a:pt x="283533" y="284163"/>
                  </a:lnTo>
                  <a:lnTo>
                    <a:pt x="269245" y="196850"/>
                  </a:lnTo>
                  <a:lnTo>
                    <a:pt x="180345" y="179388"/>
                  </a:lnTo>
                  <a:lnTo>
                    <a:pt x="269245" y="165100"/>
                  </a:lnTo>
                  <a:close/>
                  <a:moveTo>
                    <a:pt x="769307" y="0"/>
                  </a:moveTo>
                  <a:lnTo>
                    <a:pt x="783594" y="88900"/>
                  </a:lnTo>
                  <a:lnTo>
                    <a:pt x="870907" y="103188"/>
                  </a:lnTo>
                  <a:lnTo>
                    <a:pt x="783594" y="120650"/>
                  </a:lnTo>
                  <a:lnTo>
                    <a:pt x="769307" y="207963"/>
                  </a:lnTo>
                  <a:lnTo>
                    <a:pt x="751844" y="120650"/>
                  </a:lnTo>
                  <a:lnTo>
                    <a:pt x="664532" y="103188"/>
                  </a:lnTo>
                  <a:lnTo>
                    <a:pt x="751844" y="889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172" name="TextBox 29"/>
          <p:cNvSpPr txBox="1"/>
          <p:nvPr/>
        </p:nvSpPr>
        <p:spPr>
          <a:xfrm>
            <a:off x="6506633" y="2404533"/>
            <a:ext cx="5199592" cy="15492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500"/>
              </a:lnSpc>
            </a:pPr>
            <a:endParaRPr lang="ru-RU" altLang="zh-CN" sz="2000" b="1" dirty="0" smtClean="0">
              <a:solidFill>
                <a:srgbClr val="FF898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algn="ctr">
              <a:lnSpc>
                <a:spcPts val="1500"/>
              </a:lnSpc>
            </a:pPr>
            <a:r>
              <a:rPr lang="ru-RU" altLang="zh-CN" sz="2000" b="1" dirty="0" smtClean="0">
                <a:solidFill>
                  <a:srgbClr val="FF898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К заявлению об аттестации в целях установления квалификационных категорий «педагог-методист» или «педагог-наставник» должно быть приложено ходатайство работодателя, характеризующее деятельность педагогического работника</a:t>
            </a:r>
            <a:endParaRPr lang="ru-RU" altLang="zh-CN" sz="2000" b="1" dirty="0">
              <a:solidFill>
                <a:srgbClr val="FF898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3" name="直接连接符 18"/>
          <p:cNvCxnSpPr/>
          <p:nvPr/>
        </p:nvCxnSpPr>
        <p:spPr>
          <a:xfrm rot="5400000" flipH="1" flipV="1">
            <a:off x="5274726" y="3389378"/>
            <a:ext cx="1685786" cy="91"/>
          </a:xfrm>
          <a:prstGeom prst="line">
            <a:avLst/>
          </a:prstGeom>
          <a:ln w="12700">
            <a:solidFill>
              <a:srgbClr val="FC3774"/>
            </a:solidFill>
            <a:prstDash val="dash"/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接连接符 20"/>
          <p:cNvCxnSpPr/>
          <p:nvPr/>
        </p:nvCxnSpPr>
        <p:spPr>
          <a:xfrm rot="5400000" flipH="1" flipV="1">
            <a:off x="5634751" y="5509486"/>
            <a:ext cx="1872869" cy="27532"/>
          </a:xfrm>
          <a:prstGeom prst="line">
            <a:avLst/>
          </a:prstGeom>
          <a:ln w="12700">
            <a:solidFill>
              <a:srgbClr val="00B050"/>
            </a:solidFill>
            <a:prstDash val="dash"/>
            <a:headEnd type="oval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接连接符 24"/>
          <p:cNvCxnSpPr/>
          <p:nvPr/>
        </p:nvCxnSpPr>
        <p:spPr>
          <a:xfrm rot="5400000" flipH="1" flipV="1">
            <a:off x="4183786" y="1264961"/>
            <a:ext cx="1889760" cy="1588"/>
          </a:xfrm>
          <a:prstGeom prst="line">
            <a:avLst/>
          </a:prstGeom>
          <a:ln w="12700">
            <a:solidFill>
              <a:srgbClr val="2F5597"/>
            </a:solidFill>
            <a:prstDash val="dash"/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接连接符 25"/>
          <p:cNvCxnSpPr/>
          <p:nvPr/>
        </p:nvCxnSpPr>
        <p:spPr>
          <a:xfrm flipV="1">
            <a:off x="7317930" y="2285859"/>
            <a:ext cx="4952" cy="9"/>
          </a:xfrm>
          <a:prstGeom prst="line">
            <a:avLst/>
          </a:prstGeom>
          <a:ln w="12700">
            <a:solidFill>
              <a:srgbClr val="FC3774"/>
            </a:solidFill>
            <a:prstDash val="dash"/>
            <a:headEnd type="oval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5">
            <a:extLst>
              <a:ext uri="{FF2B5EF4-FFF2-40B4-BE49-F238E27FC236}">
                <a16:creationId xmlns:a16="http://schemas.microsoft.com/office/drawing/2014/main" xmlns="" id="{83DB31D2-64CE-42A1-90C3-F5EF2E767E8C}"/>
              </a:ext>
            </a:extLst>
          </p:cNvPr>
          <p:cNvGrpSpPr/>
          <p:nvPr/>
        </p:nvGrpSpPr>
        <p:grpSpPr>
          <a:xfrm>
            <a:off x="-1419226" y="6410324"/>
            <a:ext cx="13611225" cy="447675"/>
            <a:chOff x="0" y="6086693"/>
            <a:chExt cx="12192000" cy="803103"/>
          </a:xfrm>
          <a:solidFill>
            <a:schemeClr val="accent1">
              <a:lumMod val="75000"/>
            </a:schemeClr>
          </a:solidFill>
        </p:grpSpPr>
        <p:cxnSp>
          <p:nvCxnSpPr>
            <p:cNvPr id="220" name="Прямая соединительная линия 219">
              <a:extLst>
                <a:ext uri="{FF2B5EF4-FFF2-40B4-BE49-F238E27FC236}">
                  <a16:creationId xmlns:a16="http://schemas.microsoft.com/office/drawing/2014/main" xmlns="" id="{91F3022A-0379-4076-AF10-1323481D066B}"/>
                </a:ext>
              </a:extLst>
            </p:cNvPr>
            <p:cNvCxnSpPr/>
            <p:nvPr/>
          </p:nvCxnSpPr>
          <p:spPr>
            <a:xfrm>
              <a:off x="0" y="6086693"/>
              <a:ext cx="12191999" cy="0"/>
            </a:xfrm>
            <a:prstGeom prst="line">
              <a:avLst/>
            </a:prstGeom>
            <a:grp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1" name="Прямоугольник 220">
              <a:extLst>
                <a:ext uri="{FF2B5EF4-FFF2-40B4-BE49-F238E27FC236}">
                  <a16:creationId xmlns:a16="http://schemas.microsoft.com/office/drawing/2014/main" xmlns="" id="{E081AAB7-53E2-410D-AFC0-6B0261DA8EC9}"/>
                </a:ext>
              </a:extLst>
            </p:cNvPr>
            <p:cNvSpPr/>
            <p:nvPr/>
          </p:nvSpPr>
          <p:spPr>
            <a:xfrm>
              <a:off x="0" y="6144417"/>
              <a:ext cx="12192000" cy="74537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2" name="TextBox 29"/>
          <p:cNvSpPr txBox="1"/>
          <p:nvPr/>
        </p:nvSpPr>
        <p:spPr>
          <a:xfrm>
            <a:off x="5562601" y="276225"/>
            <a:ext cx="6189132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altLang="zh-CN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При аттестации в целях установления квалификационных категорий «педагог-методист» или «педагог-наставник»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оценивается дополнительная работа, не входящая в должностные обязанности педагогического работника</a:t>
            </a:r>
            <a:endParaRPr lang="ru-RU" altLang="zh-CN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819900" y="4829176"/>
            <a:ext cx="5181600" cy="673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altLang="zh-CN" b="1" dirty="0" smtClean="0">
                <a:solidFill>
                  <a:srgbClr val="00B05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Методист, старший методист не вправе претендовать на квалификационную категорию «педагог-методист» </a:t>
            </a:r>
            <a:endParaRPr lang="ru-RU" altLang="zh-CN" b="1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8224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五边形 1"/>
          <p:cNvSpPr/>
          <p:nvPr/>
        </p:nvSpPr>
        <p:spPr>
          <a:xfrm>
            <a:off x="0" y="0"/>
            <a:ext cx="4312920" cy="6858000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1" name="Прямоугольник 40"/>
          <p:cNvSpPr/>
          <p:nvPr/>
        </p:nvSpPr>
        <p:spPr>
          <a:xfrm>
            <a:off x="0" y="2116666"/>
            <a:ext cx="3984336" cy="1794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Аттестация </a:t>
            </a:r>
          </a:p>
          <a:p>
            <a:pPr lvl="0"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целях установления квалификационных категорий</a:t>
            </a:r>
          </a:p>
          <a:p>
            <a:pPr lvl="0"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«педагог-методист» и «педагог-наставник»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44" name="Freeform 5"/>
          <p:cNvSpPr>
            <a:spLocks/>
          </p:cNvSpPr>
          <p:nvPr/>
        </p:nvSpPr>
        <p:spPr bwMode="auto">
          <a:xfrm>
            <a:off x="2874840" y="257448"/>
            <a:ext cx="2116637" cy="1461326"/>
          </a:xfrm>
          <a:custGeom>
            <a:avLst/>
            <a:gdLst>
              <a:gd name="T0" fmla="*/ 3256 w 3324"/>
              <a:gd name="T1" fmla="*/ 470 h 2157"/>
              <a:gd name="T2" fmla="*/ 1880 w 3324"/>
              <a:gd name="T3" fmla="*/ 2056 h 2157"/>
              <a:gd name="T4" fmla="*/ 1880 w 3324"/>
              <a:gd name="T5" fmla="*/ 2056 h 2157"/>
              <a:gd name="T6" fmla="*/ 1663 w 3324"/>
              <a:gd name="T7" fmla="*/ 2157 h 2157"/>
              <a:gd name="T8" fmla="*/ 1451 w 3324"/>
              <a:gd name="T9" fmla="*/ 2062 h 2157"/>
              <a:gd name="T10" fmla="*/ 1450 w 3324"/>
              <a:gd name="T11" fmla="*/ 2062 h 2157"/>
              <a:gd name="T12" fmla="*/ 83 w 3324"/>
              <a:gd name="T13" fmla="*/ 485 h 2157"/>
              <a:gd name="T14" fmla="*/ 0 w 3324"/>
              <a:gd name="T15" fmla="*/ 284 h 2157"/>
              <a:gd name="T16" fmla="*/ 283 w 3324"/>
              <a:gd name="T17" fmla="*/ 0 h 2157"/>
              <a:gd name="T18" fmla="*/ 283 w 3324"/>
              <a:gd name="T19" fmla="*/ 0 h 2157"/>
              <a:gd name="T20" fmla="*/ 284 w 3324"/>
              <a:gd name="T21" fmla="*/ 0 h 2157"/>
              <a:gd name="T22" fmla="*/ 3039 w 3324"/>
              <a:gd name="T23" fmla="*/ 0 h 2157"/>
              <a:gd name="T24" fmla="*/ 3039 w 3324"/>
              <a:gd name="T25" fmla="*/ 0 h 2157"/>
              <a:gd name="T26" fmla="*/ 3040 w 3324"/>
              <a:gd name="T27" fmla="*/ 0 h 2157"/>
              <a:gd name="T28" fmla="*/ 3324 w 3324"/>
              <a:gd name="T29" fmla="*/ 284 h 2157"/>
              <a:gd name="T30" fmla="*/ 3256 w 3324"/>
              <a:gd name="T31" fmla="*/ 470 h 2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24" h="2157">
                <a:moveTo>
                  <a:pt x="3256" y="470"/>
                </a:moveTo>
                <a:lnTo>
                  <a:pt x="1880" y="2056"/>
                </a:lnTo>
                <a:lnTo>
                  <a:pt x="1880" y="2056"/>
                </a:lnTo>
                <a:cubicBezTo>
                  <a:pt x="1828" y="2118"/>
                  <a:pt x="1750" y="2157"/>
                  <a:pt x="1663" y="2157"/>
                </a:cubicBezTo>
                <a:cubicBezTo>
                  <a:pt x="1578" y="2157"/>
                  <a:pt x="1503" y="2120"/>
                  <a:pt x="1451" y="2062"/>
                </a:cubicBezTo>
                <a:lnTo>
                  <a:pt x="1450" y="2062"/>
                </a:lnTo>
                <a:lnTo>
                  <a:pt x="83" y="485"/>
                </a:lnTo>
                <a:cubicBezTo>
                  <a:pt x="32" y="433"/>
                  <a:pt x="0" y="363"/>
                  <a:pt x="0" y="284"/>
                </a:cubicBezTo>
                <a:cubicBezTo>
                  <a:pt x="0" y="128"/>
                  <a:pt x="127" y="1"/>
                  <a:pt x="283" y="0"/>
                </a:cubicBezTo>
                <a:lnTo>
                  <a:pt x="283" y="0"/>
                </a:lnTo>
                <a:lnTo>
                  <a:pt x="284" y="0"/>
                </a:lnTo>
                <a:lnTo>
                  <a:pt x="3039" y="0"/>
                </a:lnTo>
                <a:lnTo>
                  <a:pt x="3039" y="0"/>
                </a:lnTo>
                <a:lnTo>
                  <a:pt x="3040" y="0"/>
                </a:lnTo>
                <a:cubicBezTo>
                  <a:pt x="3197" y="0"/>
                  <a:pt x="3324" y="127"/>
                  <a:pt x="3324" y="284"/>
                </a:cubicBezTo>
                <a:cubicBezTo>
                  <a:pt x="3324" y="355"/>
                  <a:pt x="3299" y="420"/>
                  <a:pt x="3256" y="470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" name="组合 68"/>
          <p:cNvGrpSpPr/>
          <p:nvPr/>
        </p:nvGrpSpPr>
        <p:grpSpPr>
          <a:xfrm>
            <a:off x="3850511" y="1981262"/>
            <a:ext cx="2115109" cy="1461326"/>
            <a:chOff x="4950807" y="3049516"/>
            <a:chExt cx="2253896" cy="1476520"/>
          </a:xfrm>
        </p:grpSpPr>
        <p:sp>
          <p:nvSpPr>
            <p:cNvPr id="152" name="Freeform 7"/>
            <p:cNvSpPr>
              <a:spLocks/>
            </p:cNvSpPr>
            <p:nvPr/>
          </p:nvSpPr>
          <p:spPr bwMode="auto">
            <a:xfrm>
              <a:off x="4950807" y="3049516"/>
              <a:ext cx="2253896" cy="1476520"/>
            </a:xfrm>
            <a:custGeom>
              <a:avLst/>
              <a:gdLst>
                <a:gd name="T0" fmla="*/ 3256 w 3324"/>
                <a:gd name="T1" fmla="*/ 470 h 2157"/>
                <a:gd name="T2" fmla="*/ 1880 w 3324"/>
                <a:gd name="T3" fmla="*/ 2056 h 2157"/>
                <a:gd name="T4" fmla="*/ 1880 w 3324"/>
                <a:gd name="T5" fmla="*/ 2056 h 2157"/>
                <a:gd name="T6" fmla="*/ 1663 w 3324"/>
                <a:gd name="T7" fmla="*/ 2157 h 2157"/>
                <a:gd name="T8" fmla="*/ 1451 w 3324"/>
                <a:gd name="T9" fmla="*/ 2062 h 2157"/>
                <a:gd name="T10" fmla="*/ 1450 w 3324"/>
                <a:gd name="T11" fmla="*/ 2062 h 2157"/>
                <a:gd name="T12" fmla="*/ 83 w 3324"/>
                <a:gd name="T13" fmla="*/ 485 h 2157"/>
                <a:gd name="T14" fmla="*/ 0 w 3324"/>
                <a:gd name="T15" fmla="*/ 284 h 2157"/>
                <a:gd name="T16" fmla="*/ 283 w 3324"/>
                <a:gd name="T17" fmla="*/ 0 h 2157"/>
                <a:gd name="T18" fmla="*/ 283 w 3324"/>
                <a:gd name="T19" fmla="*/ 0 h 2157"/>
                <a:gd name="T20" fmla="*/ 284 w 3324"/>
                <a:gd name="T21" fmla="*/ 0 h 2157"/>
                <a:gd name="T22" fmla="*/ 3039 w 3324"/>
                <a:gd name="T23" fmla="*/ 0 h 2157"/>
                <a:gd name="T24" fmla="*/ 3039 w 3324"/>
                <a:gd name="T25" fmla="*/ 0 h 2157"/>
                <a:gd name="T26" fmla="*/ 3040 w 3324"/>
                <a:gd name="T27" fmla="*/ 0 h 2157"/>
                <a:gd name="T28" fmla="*/ 3324 w 3324"/>
                <a:gd name="T29" fmla="*/ 284 h 2157"/>
                <a:gd name="T30" fmla="*/ 3256 w 3324"/>
                <a:gd name="T31" fmla="*/ 470 h 2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24" h="2157">
                  <a:moveTo>
                    <a:pt x="3256" y="470"/>
                  </a:moveTo>
                  <a:lnTo>
                    <a:pt x="1880" y="2056"/>
                  </a:lnTo>
                  <a:lnTo>
                    <a:pt x="1880" y="2056"/>
                  </a:lnTo>
                  <a:cubicBezTo>
                    <a:pt x="1828" y="2118"/>
                    <a:pt x="1750" y="2157"/>
                    <a:pt x="1663" y="2157"/>
                  </a:cubicBezTo>
                  <a:cubicBezTo>
                    <a:pt x="1578" y="2157"/>
                    <a:pt x="1503" y="2120"/>
                    <a:pt x="1451" y="2062"/>
                  </a:cubicBezTo>
                  <a:lnTo>
                    <a:pt x="1450" y="2062"/>
                  </a:lnTo>
                  <a:lnTo>
                    <a:pt x="83" y="485"/>
                  </a:lnTo>
                  <a:cubicBezTo>
                    <a:pt x="32" y="433"/>
                    <a:pt x="0" y="363"/>
                    <a:pt x="0" y="284"/>
                  </a:cubicBezTo>
                  <a:cubicBezTo>
                    <a:pt x="0" y="128"/>
                    <a:pt x="127" y="1"/>
                    <a:pt x="283" y="0"/>
                  </a:cubicBezTo>
                  <a:lnTo>
                    <a:pt x="283" y="0"/>
                  </a:lnTo>
                  <a:lnTo>
                    <a:pt x="284" y="0"/>
                  </a:lnTo>
                  <a:lnTo>
                    <a:pt x="3039" y="0"/>
                  </a:lnTo>
                  <a:lnTo>
                    <a:pt x="3039" y="0"/>
                  </a:lnTo>
                  <a:lnTo>
                    <a:pt x="3040" y="0"/>
                  </a:lnTo>
                  <a:cubicBezTo>
                    <a:pt x="3197" y="0"/>
                    <a:pt x="3324" y="127"/>
                    <a:pt x="3324" y="284"/>
                  </a:cubicBezTo>
                  <a:cubicBezTo>
                    <a:pt x="3324" y="355"/>
                    <a:pt x="3299" y="420"/>
                    <a:pt x="3256" y="470"/>
                  </a:cubicBezTo>
                  <a:close/>
                </a:path>
              </a:pathLst>
            </a:custGeom>
            <a:solidFill>
              <a:srgbClr val="FC37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" name="组合 53"/>
            <p:cNvGrpSpPr/>
            <p:nvPr/>
          </p:nvGrpSpPr>
          <p:grpSpPr>
            <a:xfrm>
              <a:off x="5829315" y="3283747"/>
              <a:ext cx="496885" cy="551594"/>
              <a:chOff x="185738" y="3713163"/>
              <a:chExt cx="533400" cy="592138"/>
            </a:xfrm>
            <a:solidFill>
              <a:schemeClr val="bg1"/>
            </a:solidFill>
          </p:grpSpPr>
          <p:sp>
            <p:nvSpPr>
              <p:cNvPr id="154" name="Freeform 16"/>
              <p:cNvSpPr>
                <a:spLocks/>
              </p:cNvSpPr>
              <p:nvPr/>
            </p:nvSpPr>
            <p:spPr bwMode="auto">
              <a:xfrm>
                <a:off x="330201" y="3713163"/>
                <a:ext cx="53975" cy="125413"/>
              </a:xfrm>
              <a:custGeom>
                <a:avLst/>
                <a:gdLst>
                  <a:gd name="T0" fmla="*/ 7 w 14"/>
                  <a:gd name="T1" fmla="*/ 33 h 33"/>
                  <a:gd name="T2" fmla="*/ 14 w 14"/>
                  <a:gd name="T3" fmla="*/ 26 h 33"/>
                  <a:gd name="T4" fmla="*/ 14 w 14"/>
                  <a:gd name="T5" fmla="*/ 6 h 33"/>
                  <a:gd name="T6" fmla="*/ 7 w 14"/>
                  <a:gd name="T7" fmla="*/ 0 h 33"/>
                  <a:gd name="T8" fmla="*/ 0 w 14"/>
                  <a:gd name="T9" fmla="*/ 6 h 33"/>
                  <a:gd name="T10" fmla="*/ 0 w 14"/>
                  <a:gd name="T11" fmla="*/ 26 h 33"/>
                  <a:gd name="T12" fmla="*/ 7 w 14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33">
                    <a:moveTo>
                      <a:pt x="7" y="33"/>
                    </a:moveTo>
                    <a:cubicBezTo>
                      <a:pt x="10" y="33"/>
                      <a:pt x="14" y="29"/>
                      <a:pt x="14" y="2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3"/>
                      <a:pt x="10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9"/>
                      <a:pt x="3" y="33"/>
                      <a:pt x="7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17"/>
              <p:cNvSpPr>
                <a:spLocks/>
              </p:cNvSpPr>
              <p:nvPr/>
            </p:nvSpPr>
            <p:spPr bwMode="auto">
              <a:xfrm>
                <a:off x="520701" y="3713163"/>
                <a:ext cx="53975" cy="125413"/>
              </a:xfrm>
              <a:custGeom>
                <a:avLst/>
                <a:gdLst>
                  <a:gd name="T0" fmla="*/ 7 w 14"/>
                  <a:gd name="T1" fmla="*/ 33 h 33"/>
                  <a:gd name="T2" fmla="*/ 14 w 14"/>
                  <a:gd name="T3" fmla="*/ 26 h 33"/>
                  <a:gd name="T4" fmla="*/ 14 w 14"/>
                  <a:gd name="T5" fmla="*/ 6 h 33"/>
                  <a:gd name="T6" fmla="*/ 7 w 14"/>
                  <a:gd name="T7" fmla="*/ 0 h 33"/>
                  <a:gd name="T8" fmla="*/ 0 w 14"/>
                  <a:gd name="T9" fmla="*/ 6 h 33"/>
                  <a:gd name="T10" fmla="*/ 0 w 14"/>
                  <a:gd name="T11" fmla="*/ 26 h 33"/>
                  <a:gd name="T12" fmla="*/ 7 w 14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33">
                    <a:moveTo>
                      <a:pt x="7" y="33"/>
                    </a:moveTo>
                    <a:cubicBezTo>
                      <a:pt x="11" y="33"/>
                      <a:pt x="14" y="29"/>
                      <a:pt x="14" y="2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9"/>
                      <a:pt x="3" y="33"/>
                      <a:pt x="7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18"/>
              <p:cNvSpPr>
                <a:spLocks noEditPoints="1"/>
              </p:cNvSpPr>
              <p:nvPr/>
            </p:nvSpPr>
            <p:spPr bwMode="auto">
              <a:xfrm>
                <a:off x="185738" y="3773488"/>
                <a:ext cx="533400" cy="531813"/>
              </a:xfrm>
              <a:custGeom>
                <a:avLst/>
                <a:gdLst>
                  <a:gd name="T0" fmla="*/ 132 w 140"/>
                  <a:gd name="T1" fmla="*/ 0 h 141"/>
                  <a:gd name="T2" fmla="*/ 109 w 140"/>
                  <a:gd name="T3" fmla="*/ 0 h 141"/>
                  <a:gd name="T4" fmla="*/ 109 w 140"/>
                  <a:gd name="T5" fmla="*/ 10 h 141"/>
                  <a:gd name="T6" fmla="*/ 95 w 140"/>
                  <a:gd name="T7" fmla="*/ 24 h 141"/>
                  <a:gd name="T8" fmla="*/ 81 w 140"/>
                  <a:gd name="T9" fmla="*/ 10 h 141"/>
                  <a:gd name="T10" fmla="*/ 81 w 140"/>
                  <a:gd name="T11" fmla="*/ 0 h 141"/>
                  <a:gd name="T12" fmla="*/ 59 w 140"/>
                  <a:gd name="T13" fmla="*/ 0 h 141"/>
                  <a:gd name="T14" fmla="*/ 59 w 140"/>
                  <a:gd name="T15" fmla="*/ 10 h 141"/>
                  <a:gd name="T16" fmla="*/ 45 w 140"/>
                  <a:gd name="T17" fmla="*/ 24 h 141"/>
                  <a:gd name="T18" fmla="*/ 30 w 140"/>
                  <a:gd name="T19" fmla="*/ 10 h 141"/>
                  <a:gd name="T20" fmla="*/ 30 w 140"/>
                  <a:gd name="T21" fmla="*/ 0 h 141"/>
                  <a:gd name="T22" fmla="*/ 8 w 140"/>
                  <a:gd name="T23" fmla="*/ 0 h 141"/>
                  <a:gd name="T24" fmla="*/ 0 w 140"/>
                  <a:gd name="T25" fmla="*/ 8 h 141"/>
                  <a:gd name="T26" fmla="*/ 0 w 140"/>
                  <a:gd name="T27" fmla="*/ 133 h 141"/>
                  <a:gd name="T28" fmla="*/ 8 w 140"/>
                  <a:gd name="T29" fmla="*/ 141 h 141"/>
                  <a:gd name="T30" fmla="*/ 132 w 140"/>
                  <a:gd name="T31" fmla="*/ 141 h 141"/>
                  <a:gd name="T32" fmla="*/ 140 w 140"/>
                  <a:gd name="T33" fmla="*/ 133 h 141"/>
                  <a:gd name="T34" fmla="*/ 140 w 140"/>
                  <a:gd name="T35" fmla="*/ 8 h 141"/>
                  <a:gd name="T36" fmla="*/ 132 w 140"/>
                  <a:gd name="T37" fmla="*/ 0 h 141"/>
                  <a:gd name="T38" fmla="*/ 129 w 140"/>
                  <a:gd name="T39" fmla="*/ 128 h 141"/>
                  <a:gd name="T40" fmla="*/ 11 w 140"/>
                  <a:gd name="T41" fmla="*/ 128 h 141"/>
                  <a:gd name="T42" fmla="*/ 11 w 140"/>
                  <a:gd name="T43" fmla="*/ 44 h 141"/>
                  <a:gd name="T44" fmla="*/ 129 w 140"/>
                  <a:gd name="T45" fmla="*/ 44 h 141"/>
                  <a:gd name="T46" fmla="*/ 129 w 140"/>
                  <a:gd name="T47" fmla="*/ 128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0" h="141">
                    <a:moveTo>
                      <a:pt x="132" y="0"/>
                    </a:moveTo>
                    <a:cubicBezTo>
                      <a:pt x="109" y="0"/>
                      <a:pt x="109" y="0"/>
                      <a:pt x="109" y="0"/>
                    </a:cubicBezTo>
                    <a:cubicBezTo>
                      <a:pt x="109" y="10"/>
                      <a:pt x="109" y="10"/>
                      <a:pt x="109" y="10"/>
                    </a:cubicBezTo>
                    <a:cubicBezTo>
                      <a:pt x="109" y="18"/>
                      <a:pt x="103" y="24"/>
                      <a:pt x="95" y="24"/>
                    </a:cubicBezTo>
                    <a:cubicBezTo>
                      <a:pt x="87" y="24"/>
                      <a:pt x="81" y="18"/>
                      <a:pt x="81" y="1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59" y="18"/>
                      <a:pt x="53" y="24"/>
                      <a:pt x="45" y="24"/>
                    </a:cubicBezTo>
                    <a:cubicBezTo>
                      <a:pt x="37" y="24"/>
                      <a:pt x="30" y="18"/>
                      <a:pt x="30" y="1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38"/>
                      <a:pt x="4" y="141"/>
                      <a:pt x="8" y="141"/>
                    </a:cubicBezTo>
                    <a:cubicBezTo>
                      <a:pt x="132" y="141"/>
                      <a:pt x="132" y="141"/>
                      <a:pt x="132" y="141"/>
                    </a:cubicBezTo>
                    <a:cubicBezTo>
                      <a:pt x="136" y="141"/>
                      <a:pt x="140" y="138"/>
                      <a:pt x="140" y="133"/>
                    </a:cubicBezTo>
                    <a:cubicBezTo>
                      <a:pt x="140" y="8"/>
                      <a:pt x="140" y="8"/>
                      <a:pt x="140" y="8"/>
                    </a:cubicBezTo>
                    <a:cubicBezTo>
                      <a:pt x="140" y="4"/>
                      <a:pt x="136" y="0"/>
                      <a:pt x="132" y="0"/>
                    </a:cubicBezTo>
                    <a:close/>
                    <a:moveTo>
                      <a:pt x="129" y="128"/>
                    </a:moveTo>
                    <a:cubicBezTo>
                      <a:pt x="11" y="128"/>
                      <a:pt x="11" y="128"/>
                      <a:pt x="11" y="128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29" y="44"/>
                      <a:pt x="129" y="44"/>
                      <a:pt x="129" y="44"/>
                    </a:cubicBezTo>
                    <a:lnTo>
                      <a:pt x="129" y="1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4" name="组合 70"/>
          <p:cNvGrpSpPr/>
          <p:nvPr/>
        </p:nvGrpSpPr>
        <p:grpSpPr>
          <a:xfrm>
            <a:off x="4316577" y="4606775"/>
            <a:ext cx="2115109" cy="1461326"/>
            <a:chOff x="7995005" y="3049516"/>
            <a:chExt cx="2253896" cy="1476520"/>
          </a:xfrm>
        </p:grpSpPr>
        <p:sp>
          <p:nvSpPr>
            <p:cNvPr id="165" name="Freeform 9"/>
            <p:cNvSpPr>
              <a:spLocks/>
            </p:cNvSpPr>
            <p:nvPr/>
          </p:nvSpPr>
          <p:spPr bwMode="auto">
            <a:xfrm>
              <a:off x="7995005" y="3049516"/>
              <a:ext cx="2253896" cy="1476520"/>
            </a:xfrm>
            <a:custGeom>
              <a:avLst/>
              <a:gdLst>
                <a:gd name="T0" fmla="*/ 3256 w 3324"/>
                <a:gd name="T1" fmla="*/ 470 h 2157"/>
                <a:gd name="T2" fmla="*/ 1880 w 3324"/>
                <a:gd name="T3" fmla="*/ 2056 h 2157"/>
                <a:gd name="T4" fmla="*/ 1880 w 3324"/>
                <a:gd name="T5" fmla="*/ 2056 h 2157"/>
                <a:gd name="T6" fmla="*/ 1663 w 3324"/>
                <a:gd name="T7" fmla="*/ 2157 h 2157"/>
                <a:gd name="T8" fmla="*/ 1451 w 3324"/>
                <a:gd name="T9" fmla="*/ 2062 h 2157"/>
                <a:gd name="T10" fmla="*/ 1450 w 3324"/>
                <a:gd name="T11" fmla="*/ 2062 h 2157"/>
                <a:gd name="T12" fmla="*/ 83 w 3324"/>
                <a:gd name="T13" fmla="*/ 485 h 2157"/>
                <a:gd name="T14" fmla="*/ 0 w 3324"/>
                <a:gd name="T15" fmla="*/ 284 h 2157"/>
                <a:gd name="T16" fmla="*/ 283 w 3324"/>
                <a:gd name="T17" fmla="*/ 0 h 2157"/>
                <a:gd name="T18" fmla="*/ 283 w 3324"/>
                <a:gd name="T19" fmla="*/ 0 h 2157"/>
                <a:gd name="T20" fmla="*/ 284 w 3324"/>
                <a:gd name="T21" fmla="*/ 0 h 2157"/>
                <a:gd name="T22" fmla="*/ 3039 w 3324"/>
                <a:gd name="T23" fmla="*/ 0 h 2157"/>
                <a:gd name="T24" fmla="*/ 3039 w 3324"/>
                <a:gd name="T25" fmla="*/ 0 h 2157"/>
                <a:gd name="T26" fmla="*/ 3040 w 3324"/>
                <a:gd name="T27" fmla="*/ 0 h 2157"/>
                <a:gd name="T28" fmla="*/ 3324 w 3324"/>
                <a:gd name="T29" fmla="*/ 284 h 2157"/>
                <a:gd name="T30" fmla="*/ 3256 w 3324"/>
                <a:gd name="T31" fmla="*/ 470 h 2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24" h="2157">
                  <a:moveTo>
                    <a:pt x="3256" y="470"/>
                  </a:moveTo>
                  <a:lnTo>
                    <a:pt x="1880" y="2056"/>
                  </a:lnTo>
                  <a:lnTo>
                    <a:pt x="1880" y="2056"/>
                  </a:lnTo>
                  <a:cubicBezTo>
                    <a:pt x="1828" y="2118"/>
                    <a:pt x="1750" y="2157"/>
                    <a:pt x="1663" y="2157"/>
                  </a:cubicBezTo>
                  <a:cubicBezTo>
                    <a:pt x="1578" y="2157"/>
                    <a:pt x="1503" y="2120"/>
                    <a:pt x="1451" y="2062"/>
                  </a:cubicBezTo>
                  <a:lnTo>
                    <a:pt x="1450" y="2062"/>
                  </a:lnTo>
                  <a:lnTo>
                    <a:pt x="83" y="485"/>
                  </a:lnTo>
                  <a:cubicBezTo>
                    <a:pt x="32" y="433"/>
                    <a:pt x="0" y="363"/>
                    <a:pt x="0" y="284"/>
                  </a:cubicBezTo>
                  <a:cubicBezTo>
                    <a:pt x="0" y="128"/>
                    <a:pt x="127" y="1"/>
                    <a:pt x="283" y="0"/>
                  </a:cubicBezTo>
                  <a:lnTo>
                    <a:pt x="283" y="0"/>
                  </a:lnTo>
                  <a:lnTo>
                    <a:pt x="284" y="0"/>
                  </a:lnTo>
                  <a:lnTo>
                    <a:pt x="3039" y="0"/>
                  </a:lnTo>
                  <a:lnTo>
                    <a:pt x="3039" y="0"/>
                  </a:lnTo>
                  <a:lnTo>
                    <a:pt x="3040" y="0"/>
                  </a:lnTo>
                  <a:cubicBezTo>
                    <a:pt x="3197" y="0"/>
                    <a:pt x="3324" y="127"/>
                    <a:pt x="3324" y="284"/>
                  </a:cubicBezTo>
                  <a:cubicBezTo>
                    <a:pt x="3324" y="355"/>
                    <a:pt x="3299" y="420"/>
                    <a:pt x="3256" y="47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任意多边形 65"/>
            <p:cNvSpPr>
              <a:spLocks/>
            </p:cNvSpPr>
            <p:nvPr/>
          </p:nvSpPr>
          <p:spPr bwMode="auto">
            <a:xfrm>
              <a:off x="8711406" y="3251966"/>
              <a:ext cx="821094" cy="615184"/>
            </a:xfrm>
            <a:custGeom>
              <a:avLst/>
              <a:gdLst>
                <a:gd name="connsiteX0" fmla="*/ 662169 w 1067906"/>
                <a:gd name="connsiteY0" fmla="*/ 549275 h 800100"/>
                <a:gd name="connsiteX1" fmla="*/ 979485 w 1067906"/>
                <a:gd name="connsiteY1" fmla="*/ 549275 h 800100"/>
                <a:gd name="connsiteX2" fmla="*/ 1014373 w 1067906"/>
                <a:gd name="connsiteY2" fmla="*/ 569208 h 800100"/>
                <a:gd name="connsiteX3" fmla="*/ 1067536 w 1067906"/>
                <a:gd name="connsiteY3" fmla="*/ 773523 h 800100"/>
                <a:gd name="connsiteX4" fmla="*/ 1045939 w 1067906"/>
                <a:gd name="connsiteY4" fmla="*/ 800100 h 800100"/>
                <a:gd name="connsiteX5" fmla="*/ 597377 w 1067906"/>
                <a:gd name="connsiteY5" fmla="*/ 800100 h 800100"/>
                <a:gd name="connsiteX6" fmla="*/ 577441 w 1067906"/>
                <a:gd name="connsiteY6" fmla="*/ 771862 h 800100"/>
                <a:gd name="connsiteX7" fmla="*/ 628943 w 1067906"/>
                <a:gd name="connsiteY7" fmla="*/ 572530 h 800100"/>
                <a:gd name="connsiteX8" fmla="*/ 662169 w 1067906"/>
                <a:gd name="connsiteY8" fmla="*/ 549275 h 800100"/>
                <a:gd name="connsiteX9" fmla="*/ 85906 w 1067906"/>
                <a:gd name="connsiteY9" fmla="*/ 549275 h 800100"/>
                <a:gd name="connsiteX10" fmla="*/ 403222 w 1067906"/>
                <a:gd name="connsiteY10" fmla="*/ 549275 h 800100"/>
                <a:gd name="connsiteX11" fmla="*/ 438110 w 1067906"/>
                <a:gd name="connsiteY11" fmla="*/ 569208 h 800100"/>
                <a:gd name="connsiteX12" fmla="*/ 491273 w 1067906"/>
                <a:gd name="connsiteY12" fmla="*/ 773523 h 800100"/>
                <a:gd name="connsiteX13" fmla="*/ 469676 w 1067906"/>
                <a:gd name="connsiteY13" fmla="*/ 800100 h 800100"/>
                <a:gd name="connsiteX14" fmla="*/ 21114 w 1067906"/>
                <a:gd name="connsiteY14" fmla="*/ 800100 h 800100"/>
                <a:gd name="connsiteX15" fmla="*/ 1178 w 1067906"/>
                <a:gd name="connsiteY15" fmla="*/ 771862 h 800100"/>
                <a:gd name="connsiteX16" fmla="*/ 52680 w 1067906"/>
                <a:gd name="connsiteY16" fmla="*/ 572530 h 800100"/>
                <a:gd name="connsiteX17" fmla="*/ 85906 w 1067906"/>
                <a:gd name="connsiteY17" fmla="*/ 549275 h 800100"/>
                <a:gd name="connsiteX18" fmla="*/ 891545 w 1067906"/>
                <a:gd name="connsiteY18" fmla="*/ 334962 h 800100"/>
                <a:gd name="connsiteX19" fmla="*/ 905833 w 1067906"/>
                <a:gd name="connsiteY19" fmla="*/ 422275 h 800100"/>
                <a:gd name="connsiteX20" fmla="*/ 994733 w 1067906"/>
                <a:gd name="connsiteY20" fmla="*/ 438150 h 800100"/>
                <a:gd name="connsiteX21" fmla="*/ 905833 w 1067906"/>
                <a:gd name="connsiteY21" fmla="*/ 454025 h 800100"/>
                <a:gd name="connsiteX22" fmla="*/ 891545 w 1067906"/>
                <a:gd name="connsiteY22" fmla="*/ 542925 h 800100"/>
                <a:gd name="connsiteX23" fmla="*/ 877258 w 1067906"/>
                <a:gd name="connsiteY23" fmla="*/ 454025 h 800100"/>
                <a:gd name="connsiteX24" fmla="*/ 786770 w 1067906"/>
                <a:gd name="connsiteY24" fmla="*/ 438150 h 800100"/>
                <a:gd name="connsiteX25" fmla="*/ 875670 w 1067906"/>
                <a:gd name="connsiteY25" fmla="*/ 422275 h 800100"/>
                <a:gd name="connsiteX26" fmla="*/ 346257 w 1067906"/>
                <a:gd name="connsiteY26" fmla="*/ 247650 h 800100"/>
                <a:gd name="connsiteX27" fmla="*/ 663573 w 1067906"/>
                <a:gd name="connsiteY27" fmla="*/ 247650 h 800100"/>
                <a:gd name="connsiteX28" fmla="*/ 698461 w 1067906"/>
                <a:gd name="connsiteY28" fmla="*/ 267583 h 800100"/>
                <a:gd name="connsiteX29" fmla="*/ 751624 w 1067906"/>
                <a:gd name="connsiteY29" fmla="*/ 471897 h 800100"/>
                <a:gd name="connsiteX30" fmla="*/ 730027 w 1067906"/>
                <a:gd name="connsiteY30" fmla="*/ 498475 h 800100"/>
                <a:gd name="connsiteX31" fmla="*/ 281465 w 1067906"/>
                <a:gd name="connsiteY31" fmla="*/ 498475 h 800100"/>
                <a:gd name="connsiteX32" fmla="*/ 261529 w 1067906"/>
                <a:gd name="connsiteY32" fmla="*/ 470236 h 800100"/>
                <a:gd name="connsiteX33" fmla="*/ 313031 w 1067906"/>
                <a:gd name="connsiteY33" fmla="*/ 270905 h 800100"/>
                <a:gd name="connsiteX34" fmla="*/ 346257 w 1067906"/>
                <a:gd name="connsiteY34" fmla="*/ 247650 h 800100"/>
                <a:gd name="connsiteX35" fmla="*/ 283533 w 1067906"/>
                <a:gd name="connsiteY35" fmla="*/ 76200 h 800100"/>
                <a:gd name="connsiteX36" fmla="*/ 299408 w 1067906"/>
                <a:gd name="connsiteY36" fmla="*/ 165100 h 800100"/>
                <a:gd name="connsiteX37" fmla="*/ 388308 w 1067906"/>
                <a:gd name="connsiteY37" fmla="*/ 179388 h 800100"/>
                <a:gd name="connsiteX38" fmla="*/ 299408 w 1067906"/>
                <a:gd name="connsiteY38" fmla="*/ 195263 h 800100"/>
                <a:gd name="connsiteX39" fmla="*/ 283533 w 1067906"/>
                <a:gd name="connsiteY39" fmla="*/ 284163 h 800100"/>
                <a:gd name="connsiteX40" fmla="*/ 269245 w 1067906"/>
                <a:gd name="connsiteY40" fmla="*/ 196850 h 800100"/>
                <a:gd name="connsiteX41" fmla="*/ 180345 w 1067906"/>
                <a:gd name="connsiteY41" fmla="*/ 179388 h 800100"/>
                <a:gd name="connsiteX42" fmla="*/ 269245 w 1067906"/>
                <a:gd name="connsiteY42" fmla="*/ 165100 h 800100"/>
                <a:gd name="connsiteX43" fmla="*/ 769307 w 1067906"/>
                <a:gd name="connsiteY43" fmla="*/ 0 h 800100"/>
                <a:gd name="connsiteX44" fmla="*/ 783594 w 1067906"/>
                <a:gd name="connsiteY44" fmla="*/ 88900 h 800100"/>
                <a:gd name="connsiteX45" fmla="*/ 870907 w 1067906"/>
                <a:gd name="connsiteY45" fmla="*/ 103188 h 800100"/>
                <a:gd name="connsiteX46" fmla="*/ 783594 w 1067906"/>
                <a:gd name="connsiteY46" fmla="*/ 120650 h 800100"/>
                <a:gd name="connsiteX47" fmla="*/ 769307 w 1067906"/>
                <a:gd name="connsiteY47" fmla="*/ 207963 h 800100"/>
                <a:gd name="connsiteX48" fmla="*/ 751844 w 1067906"/>
                <a:gd name="connsiteY48" fmla="*/ 120650 h 800100"/>
                <a:gd name="connsiteX49" fmla="*/ 664532 w 1067906"/>
                <a:gd name="connsiteY49" fmla="*/ 103188 h 800100"/>
                <a:gd name="connsiteX50" fmla="*/ 751844 w 1067906"/>
                <a:gd name="connsiteY50" fmla="*/ 8890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67906" h="800100">
                  <a:moveTo>
                    <a:pt x="662169" y="549275"/>
                  </a:moveTo>
                  <a:cubicBezTo>
                    <a:pt x="705364" y="549275"/>
                    <a:pt x="904725" y="549275"/>
                    <a:pt x="979485" y="549275"/>
                  </a:cubicBezTo>
                  <a:cubicBezTo>
                    <a:pt x="1007728" y="549275"/>
                    <a:pt x="1014373" y="569208"/>
                    <a:pt x="1014373" y="569208"/>
                  </a:cubicBezTo>
                  <a:cubicBezTo>
                    <a:pt x="1014373" y="569208"/>
                    <a:pt x="1014373" y="569208"/>
                    <a:pt x="1067536" y="773523"/>
                  </a:cubicBezTo>
                  <a:cubicBezTo>
                    <a:pt x="1067536" y="773523"/>
                    <a:pt x="1072520" y="800100"/>
                    <a:pt x="1045939" y="800100"/>
                  </a:cubicBezTo>
                  <a:cubicBezTo>
                    <a:pt x="944597" y="800100"/>
                    <a:pt x="612329" y="800100"/>
                    <a:pt x="597377" y="800100"/>
                  </a:cubicBezTo>
                  <a:cubicBezTo>
                    <a:pt x="584086" y="800100"/>
                    <a:pt x="572457" y="788472"/>
                    <a:pt x="577441" y="771862"/>
                  </a:cubicBezTo>
                  <a:cubicBezTo>
                    <a:pt x="580764" y="755251"/>
                    <a:pt x="628943" y="572530"/>
                    <a:pt x="628943" y="572530"/>
                  </a:cubicBezTo>
                  <a:cubicBezTo>
                    <a:pt x="628943" y="572530"/>
                    <a:pt x="633927" y="549275"/>
                    <a:pt x="662169" y="549275"/>
                  </a:cubicBezTo>
                  <a:close/>
                  <a:moveTo>
                    <a:pt x="85906" y="549275"/>
                  </a:moveTo>
                  <a:cubicBezTo>
                    <a:pt x="129101" y="549275"/>
                    <a:pt x="328462" y="549275"/>
                    <a:pt x="403222" y="549275"/>
                  </a:cubicBezTo>
                  <a:cubicBezTo>
                    <a:pt x="431465" y="549275"/>
                    <a:pt x="438110" y="569208"/>
                    <a:pt x="438110" y="569208"/>
                  </a:cubicBezTo>
                  <a:lnTo>
                    <a:pt x="491273" y="773523"/>
                  </a:lnTo>
                  <a:cubicBezTo>
                    <a:pt x="491273" y="773523"/>
                    <a:pt x="496257" y="800100"/>
                    <a:pt x="469676" y="800100"/>
                  </a:cubicBezTo>
                  <a:cubicBezTo>
                    <a:pt x="368334" y="800100"/>
                    <a:pt x="36066" y="800100"/>
                    <a:pt x="21114" y="800100"/>
                  </a:cubicBezTo>
                  <a:cubicBezTo>
                    <a:pt x="7823" y="800100"/>
                    <a:pt x="-3806" y="788472"/>
                    <a:pt x="1178" y="771862"/>
                  </a:cubicBezTo>
                  <a:cubicBezTo>
                    <a:pt x="4501" y="755251"/>
                    <a:pt x="52680" y="572530"/>
                    <a:pt x="52680" y="572530"/>
                  </a:cubicBezTo>
                  <a:cubicBezTo>
                    <a:pt x="52680" y="572530"/>
                    <a:pt x="57664" y="549275"/>
                    <a:pt x="85906" y="549275"/>
                  </a:cubicBezTo>
                  <a:close/>
                  <a:moveTo>
                    <a:pt x="891545" y="334962"/>
                  </a:moveTo>
                  <a:lnTo>
                    <a:pt x="905833" y="422275"/>
                  </a:lnTo>
                  <a:lnTo>
                    <a:pt x="994733" y="438150"/>
                  </a:lnTo>
                  <a:lnTo>
                    <a:pt x="905833" y="454025"/>
                  </a:lnTo>
                  <a:lnTo>
                    <a:pt x="891545" y="542925"/>
                  </a:lnTo>
                  <a:lnTo>
                    <a:pt x="877258" y="454025"/>
                  </a:lnTo>
                  <a:lnTo>
                    <a:pt x="786770" y="438150"/>
                  </a:lnTo>
                  <a:lnTo>
                    <a:pt x="875670" y="422275"/>
                  </a:lnTo>
                  <a:close/>
                  <a:moveTo>
                    <a:pt x="346257" y="247650"/>
                  </a:moveTo>
                  <a:cubicBezTo>
                    <a:pt x="389452" y="247650"/>
                    <a:pt x="588813" y="247650"/>
                    <a:pt x="663573" y="247650"/>
                  </a:cubicBezTo>
                  <a:cubicBezTo>
                    <a:pt x="691816" y="247650"/>
                    <a:pt x="698461" y="267583"/>
                    <a:pt x="698461" y="267583"/>
                  </a:cubicBezTo>
                  <a:cubicBezTo>
                    <a:pt x="698461" y="267583"/>
                    <a:pt x="698461" y="267583"/>
                    <a:pt x="751624" y="471897"/>
                  </a:cubicBezTo>
                  <a:cubicBezTo>
                    <a:pt x="751624" y="471897"/>
                    <a:pt x="756608" y="498475"/>
                    <a:pt x="730027" y="498475"/>
                  </a:cubicBezTo>
                  <a:cubicBezTo>
                    <a:pt x="628685" y="498475"/>
                    <a:pt x="296417" y="498475"/>
                    <a:pt x="281465" y="498475"/>
                  </a:cubicBezTo>
                  <a:cubicBezTo>
                    <a:pt x="268174" y="498475"/>
                    <a:pt x="256545" y="486847"/>
                    <a:pt x="261529" y="470236"/>
                  </a:cubicBezTo>
                  <a:cubicBezTo>
                    <a:pt x="264852" y="453625"/>
                    <a:pt x="313031" y="270905"/>
                    <a:pt x="313031" y="270905"/>
                  </a:cubicBezTo>
                  <a:cubicBezTo>
                    <a:pt x="313031" y="270905"/>
                    <a:pt x="318015" y="247650"/>
                    <a:pt x="346257" y="247650"/>
                  </a:cubicBezTo>
                  <a:close/>
                  <a:moveTo>
                    <a:pt x="283533" y="76200"/>
                  </a:moveTo>
                  <a:lnTo>
                    <a:pt x="299408" y="165100"/>
                  </a:lnTo>
                  <a:lnTo>
                    <a:pt x="388308" y="179388"/>
                  </a:lnTo>
                  <a:lnTo>
                    <a:pt x="299408" y="195263"/>
                  </a:lnTo>
                  <a:lnTo>
                    <a:pt x="283533" y="284163"/>
                  </a:lnTo>
                  <a:lnTo>
                    <a:pt x="269245" y="196850"/>
                  </a:lnTo>
                  <a:lnTo>
                    <a:pt x="180345" y="179388"/>
                  </a:lnTo>
                  <a:lnTo>
                    <a:pt x="269245" y="165100"/>
                  </a:lnTo>
                  <a:close/>
                  <a:moveTo>
                    <a:pt x="769307" y="0"/>
                  </a:moveTo>
                  <a:lnTo>
                    <a:pt x="783594" y="88900"/>
                  </a:lnTo>
                  <a:lnTo>
                    <a:pt x="870907" y="103188"/>
                  </a:lnTo>
                  <a:lnTo>
                    <a:pt x="783594" y="120650"/>
                  </a:lnTo>
                  <a:lnTo>
                    <a:pt x="769307" y="207963"/>
                  </a:lnTo>
                  <a:lnTo>
                    <a:pt x="751844" y="120650"/>
                  </a:lnTo>
                  <a:lnTo>
                    <a:pt x="664532" y="103188"/>
                  </a:lnTo>
                  <a:lnTo>
                    <a:pt x="751844" y="889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172" name="TextBox 29"/>
          <p:cNvSpPr txBox="1"/>
          <p:nvPr/>
        </p:nvSpPr>
        <p:spPr>
          <a:xfrm>
            <a:off x="6506633" y="1828801"/>
            <a:ext cx="5199592" cy="21159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500"/>
              </a:lnSpc>
            </a:pPr>
            <a:endParaRPr lang="ru-RU" altLang="zh-CN" sz="2000" b="1" dirty="0" smtClean="0">
              <a:solidFill>
                <a:srgbClr val="FF898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algn="ctr">
              <a:lnSpc>
                <a:spcPts val="1500"/>
              </a:lnSpc>
            </a:pPr>
            <a:r>
              <a:rPr lang="ru-RU" altLang="zh-CN" sz="2000" b="1" dirty="0" err="1" smtClean="0">
                <a:solidFill>
                  <a:srgbClr val="FF898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1.Характеризует</a:t>
            </a:r>
            <a:r>
              <a:rPr lang="ru-RU" altLang="zh-CN" sz="2000" b="1" dirty="0" smtClean="0">
                <a:solidFill>
                  <a:srgbClr val="FF898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 деятельность педагогического работника, направленную на совершенствование методической работы или наставничества непосредственно в образовательной организации. </a:t>
            </a:r>
            <a:r>
              <a:rPr lang="ru-RU" altLang="zh-CN" sz="2000" b="1" dirty="0" err="1" smtClean="0">
                <a:solidFill>
                  <a:srgbClr val="FF898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2.Формируется</a:t>
            </a:r>
            <a:r>
              <a:rPr lang="ru-RU" altLang="zh-CN" sz="2000" b="1" dirty="0" smtClean="0">
                <a:solidFill>
                  <a:srgbClr val="FF8989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 на основе решения педагогического совета ОО, на котором рассматривалась деятельность педагогического работника</a:t>
            </a:r>
            <a:endParaRPr lang="ru-RU" altLang="zh-CN" sz="2000" b="1" dirty="0">
              <a:solidFill>
                <a:srgbClr val="FF898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3" name="直接连接符 18"/>
          <p:cNvCxnSpPr/>
          <p:nvPr/>
        </p:nvCxnSpPr>
        <p:spPr>
          <a:xfrm rot="5400000" flipH="1" flipV="1">
            <a:off x="5257794" y="2932178"/>
            <a:ext cx="1685786" cy="91"/>
          </a:xfrm>
          <a:prstGeom prst="line">
            <a:avLst/>
          </a:prstGeom>
          <a:ln w="12700">
            <a:solidFill>
              <a:srgbClr val="FC3774"/>
            </a:solidFill>
            <a:prstDash val="dash"/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接连接符 20"/>
          <p:cNvCxnSpPr/>
          <p:nvPr/>
        </p:nvCxnSpPr>
        <p:spPr>
          <a:xfrm rot="5400000" flipH="1" flipV="1">
            <a:off x="5634751" y="5509486"/>
            <a:ext cx="1872869" cy="27532"/>
          </a:xfrm>
          <a:prstGeom prst="line">
            <a:avLst/>
          </a:prstGeom>
          <a:ln w="12700">
            <a:solidFill>
              <a:srgbClr val="00B050"/>
            </a:solidFill>
            <a:prstDash val="dash"/>
            <a:headEnd type="oval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接连接符 24"/>
          <p:cNvCxnSpPr/>
          <p:nvPr/>
        </p:nvCxnSpPr>
        <p:spPr>
          <a:xfrm rot="16200000" flipV="1">
            <a:off x="4469302" y="981035"/>
            <a:ext cx="1355525" cy="35206"/>
          </a:xfrm>
          <a:prstGeom prst="line">
            <a:avLst/>
          </a:prstGeom>
          <a:ln w="12700">
            <a:solidFill>
              <a:srgbClr val="2F5597"/>
            </a:solidFill>
            <a:prstDash val="dash"/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接连接符 25"/>
          <p:cNvCxnSpPr/>
          <p:nvPr/>
        </p:nvCxnSpPr>
        <p:spPr>
          <a:xfrm flipV="1">
            <a:off x="7317930" y="2285859"/>
            <a:ext cx="4952" cy="9"/>
          </a:xfrm>
          <a:prstGeom prst="line">
            <a:avLst/>
          </a:prstGeom>
          <a:ln w="12700">
            <a:solidFill>
              <a:srgbClr val="FC3774"/>
            </a:solidFill>
            <a:prstDash val="dash"/>
            <a:headEnd type="oval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5">
            <a:extLst>
              <a:ext uri="{FF2B5EF4-FFF2-40B4-BE49-F238E27FC236}">
                <a16:creationId xmlns:a16="http://schemas.microsoft.com/office/drawing/2014/main" xmlns="" id="{83DB31D2-64CE-42A1-90C3-F5EF2E767E8C}"/>
              </a:ext>
            </a:extLst>
          </p:cNvPr>
          <p:cNvGrpSpPr/>
          <p:nvPr/>
        </p:nvGrpSpPr>
        <p:grpSpPr>
          <a:xfrm>
            <a:off x="-1419226" y="6410324"/>
            <a:ext cx="13611225" cy="447675"/>
            <a:chOff x="0" y="6086693"/>
            <a:chExt cx="12192000" cy="803103"/>
          </a:xfrm>
        </p:grpSpPr>
        <p:cxnSp>
          <p:nvCxnSpPr>
            <p:cNvPr id="220" name="Прямая соединительная линия 219">
              <a:extLst>
                <a:ext uri="{FF2B5EF4-FFF2-40B4-BE49-F238E27FC236}">
                  <a16:creationId xmlns:a16="http://schemas.microsoft.com/office/drawing/2014/main" xmlns="" id="{91F3022A-0379-4076-AF10-1323481D066B}"/>
                </a:ext>
              </a:extLst>
            </p:cNvPr>
            <p:cNvCxnSpPr/>
            <p:nvPr/>
          </p:nvCxnSpPr>
          <p:spPr>
            <a:xfrm>
              <a:off x="0" y="6086693"/>
              <a:ext cx="1219199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1" name="Прямоугольник 220">
              <a:extLst>
                <a:ext uri="{FF2B5EF4-FFF2-40B4-BE49-F238E27FC236}">
                  <a16:creationId xmlns:a16="http://schemas.microsoft.com/office/drawing/2014/main" xmlns="" id="{E081AAB7-53E2-410D-AFC0-6B0261DA8EC9}"/>
                </a:ext>
              </a:extLst>
            </p:cNvPr>
            <p:cNvSpPr/>
            <p:nvPr/>
          </p:nvSpPr>
          <p:spPr>
            <a:xfrm>
              <a:off x="0" y="6144417"/>
              <a:ext cx="12192000" cy="74537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2" name="TextBox 29"/>
          <p:cNvSpPr txBox="1"/>
          <p:nvPr/>
        </p:nvSpPr>
        <p:spPr>
          <a:xfrm>
            <a:off x="5477935" y="677332"/>
            <a:ext cx="618913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altLang="zh-CN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Ходатайство работодателя:</a:t>
            </a:r>
            <a:endParaRPr lang="ru-RU" altLang="zh-CN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819900" y="4605868"/>
            <a:ext cx="518160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altLang="zh-CN" b="1" dirty="0" smtClean="0">
                <a:solidFill>
                  <a:srgbClr val="00B05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Ходатайство согласуется с выборным органом первичной профсоюзной организации, а в случае отсутствия такового – с иным представительным органом работников организации </a:t>
            </a:r>
            <a:endParaRPr lang="ru-RU" altLang="zh-CN" b="1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8224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3322" y="0"/>
            <a:ext cx="474943" cy="1145847"/>
          </a:xfrm>
          <a:prstGeom prst="rect">
            <a:avLst/>
          </a:prstGeom>
        </p:spPr>
      </p:pic>
      <p:pic>
        <p:nvPicPr>
          <p:cNvPr id="6" name="Picture 2" descr="d:\Users\snitko\Desktop\в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354615" cy="759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250522"/>
            <a:ext cx="7366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II</a:t>
            </a:r>
            <a:r>
              <a:rPr lang="ru-RU" sz="2000" b="1" dirty="0" smtClean="0">
                <a:solidFill>
                  <a:schemeClr val="bg1"/>
                </a:solidFill>
              </a:rPr>
              <a:t>. Аттестация педагогических работников: новации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17229" y="1133856"/>
            <a:ext cx="7378531" cy="5324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зависит от 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работодателя,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штатного 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расписания, вакансий в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конкретных организациях, осуществляющих 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образовательную деятельность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000" b="1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Гарантирует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обеспечение дифференциации размеров оплаты труда «педагогов-методистов» 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«педагогов-наставников» на основании п. 55 Порядка 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аттестации (при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наличии у педагога одновременно двух квалификационных категорий (высшей квалификационной 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категории и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квалификационной категории «педагог-методист» или «педагог-наставник» надбавки должны быть назначены за обе квалификационные 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категории)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000" b="1" i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Является фактором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мотивации непрерывного профессионального 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развития</a:t>
            </a:r>
            <a:endParaRPr lang="ru-RU" sz="2000" b="1" i="1" dirty="0" smtClean="0">
              <a:solidFill>
                <a:srgbClr val="FF0000"/>
              </a:solidFill>
            </a:endParaRPr>
          </a:p>
        </p:txBody>
      </p:sp>
      <p:sp>
        <p:nvSpPr>
          <p:cNvPr id="9" name="五边形 1"/>
          <p:cNvSpPr/>
          <p:nvPr/>
        </p:nvSpPr>
        <p:spPr>
          <a:xfrm>
            <a:off x="0" y="778933"/>
            <a:ext cx="4312920" cy="6079067"/>
          </a:xfrm>
          <a:prstGeom prst="homePlate">
            <a:avLst>
              <a:gd name="adj" fmla="val 4646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2607733"/>
            <a:ext cx="36406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Аттестация в целях установления квалификационных категорий «педагог-методист» и «педагог-наставник»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631828"/>
      </p:ext>
    </p:extLst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18185" y="914400"/>
            <a:ext cx="5157787" cy="4064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«Педагог-методист»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287868" y="1456267"/>
            <a:ext cx="5592026" cy="475861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700" b="1" dirty="0" smtClean="0">
                <a:solidFill>
                  <a:schemeClr val="accent6">
                    <a:lumMod val="75000"/>
                  </a:schemeClr>
                </a:solidFill>
              </a:rPr>
              <a:t>Пункт 50 Порядка</a:t>
            </a:r>
          </a:p>
          <a:p>
            <a:pPr indent="342900" algn="just">
              <a:spcAft>
                <a:spcPts val="0"/>
              </a:spcAft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Организация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и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активное участие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в методической работе образовательной организации;</a:t>
            </a:r>
          </a:p>
          <a:p>
            <a:pPr indent="342900" algn="just">
              <a:spcAft>
                <a:spcPts val="0"/>
              </a:spcAft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руководство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разработкой программно-методического сопровождения образовательного процесса, в том числе методического сопровождения реализации инновационных образовательных программ и проектов в образовательной организации;</a:t>
            </a:r>
          </a:p>
          <a:p>
            <a:pPr indent="342900" algn="just">
              <a:spcAft>
                <a:spcPts val="0"/>
              </a:spcAft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методическая поддержка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педагогических работников образовательной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организации при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подготовке к участию в профессиональных конкурсах;</a:t>
            </a:r>
          </a:p>
          <a:p>
            <a:pPr indent="342900" algn="just">
              <a:spcAft>
                <a:spcPts val="0"/>
              </a:spcAft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участие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в методической поддержке (сопровождении) педагогических работников образовательной организации, направленной на их профессиональное развитие, преодоление профессиональных дефицитов;</a:t>
            </a:r>
          </a:p>
          <a:p>
            <a:pPr indent="342900" algn="just">
              <a:spcAft>
                <a:spcPts val="0"/>
              </a:spcAft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передача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опыта по применению в образовательной организации авторских учебных и (или) учебно-методических разработок.</a:t>
            </a:r>
          </a:p>
          <a:p>
            <a:pPr marL="0" indent="0">
              <a:buNone/>
            </a:pPr>
            <a:endParaRPr lang="ru-RU" sz="1600" b="1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091377" y="778934"/>
            <a:ext cx="5183188" cy="42333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«Педагог-наставник»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6170612" y="1456268"/>
            <a:ext cx="5767388" cy="4637718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Пункт 51 Порядка</a:t>
            </a:r>
          </a:p>
          <a:p>
            <a:pPr algn="just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Руководство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практической подготовкой студентов, обучающихся по образовательным программам среднего профессионального образования и (или) образовательным программам высшего образования;</a:t>
            </a:r>
          </a:p>
          <a:p>
            <a:pPr algn="just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наставничество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в отношении педагогических работников образовательной организации,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активное сопровождение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их профессионального развития в образовательной организации;</a:t>
            </a:r>
          </a:p>
          <a:p>
            <a:pPr algn="just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содействие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в подготовке педагогических работников, в том числе из числа молодых специалистов, к участию в конкурсах профессионального (педагогического) мастерства;</a:t>
            </a:r>
          </a:p>
          <a:p>
            <a:pPr algn="just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распространение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авторских подходов и методических разработок в области наставнической деятельности в образовательной организации.</a:t>
            </a:r>
          </a:p>
          <a:p>
            <a:pPr marL="0" indent="0"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1BEC-240C-4385-9E14-2933250C28F9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10" name="Picture 2" descr="d:\Users\snitko\Desktop\в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4803"/>
            <a:ext cx="12818533" cy="759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0" y="233588"/>
            <a:ext cx="92625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II</a:t>
            </a:r>
            <a:r>
              <a:rPr lang="ru-RU" sz="2200" b="1" dirty="0" smtClean="0">
                <a:solidFill>
                  <a:schemeClr val="bg1"/>
                </a:solidFill>
              </a:rPr>
              <a:t>. Основания для установления квалификационных категорий</a:t>
            </a:r>
            <a:endParaRPr lang="ru-RU" sz="22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4889" y="46366"/>
            <a:ext cx="747352" cy="1376813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55" y="6148179"/>
            <a:ext cx="220339" cy="57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150725" y="6121541"/>
            <a:ext cx="9744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Показатели деятельности, указанные выше, не должны  входить в должностные обязанности педагога!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566471"/>
      </p:ext>
    </p:extLst>
  </p:cSld>
  <p:clrMapOvr>
    <a:masterClrMapping/>
  </p:clrMapOvr>
  <p:transition spd="med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093" y="77708"/>
            <a:ext cx="474943" cy="1145847"/>
          </a:xfrm>
          <a:prstGeom prst="rect">
            <a:avLst/>
          </a:prstGeom>
        </p:spPr>
      </p:pic>
      <p:pic>
        <p:nvPicPr>
          <p:cNvPr id="6" name="Picture 2" descr="d:\Users\snitko\Desktop\в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354615" cy="759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250522"/>
            <a:ext cx="7366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</a:rPr>
              <a:t>II</a:t>
            </a:r>
            <a:r>
              <a:rPr lang="ru-RU" sz="2000" b="1" dirty="0" smtClean="0">
                <a:solidFill>
                  <a:prstClr val="white"/>
                </a:solidFill>
              </a:rPr>
              <a:t>. Аттестация педагогических работников: новации</a:t>
            </a:r>
            <a:endParaRPr lang="ru-RU" sz="2000" b="1" dirty="0">
              <a:solidFill>
                <a:prstClr val="white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185" y="7211306"/>
            <a:ext cx="169254" cy="440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74534" y="742922"/>
            <a:ext cx="8280400" cy="7432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i="1" dirty="0" smtClean="0">
              <a:solidFill>
                <a:srgbClr val="5B9BD5">
                  <a:lumMod val="50000"/>
                </a:srgbClr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ru-RU" sz="2400" b="1" i="1" dirty="0" smtClean="0">
                <a:solidFill>
                  <a:srgbClr val="70AD47">
                    <a:lumMod val="50000"/>
                  </a:srgbClr>
                </a:solidFill>
              </a:rPr>
              <a:t>Аттестация проводится по желанию работника (заявительный характер)</a:t>
            </a:r>
          </a:p>
          <a:p>
            <a:pPr marL="457200" indent="-457200">
              <a:buFontTx/>
              <a:buAutoNum type="arabicPeriod"/>
            </a:pPr>
            <a:endParaRPr lang="ru-RU" sz="2400" b="1" i="1" dirty="0" smtClean="0">
              <a:solidFill>
                <a:srgbClr val="70AD47">
                  <a:lumMod val="50000"/>
                </a:srgbClr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ru-RU" sz="2400" b="1" i="1" dirty="0" smtClean="0">
                <a:solidFill>
                  <a:srgbClr val="70AD47">
                    <a:lumMod val="50000"/>
                  </a:srgbClr>
                </a:solidFill>
              </a:rPr>
              <a:t>Квалификационная категория действует на период действия Порядка аттестации (до 31.08.2029), продлению не подлежит, сохраняется при переходе в другое ОО, переезде в другой субъект, истечении срока действия высшей кв. категории</a:t>
            </a:r>
          </a:p>
          <a:p>
            <a:pPr marL="457200" indent="-457200">
              <a:buFontTx/>
              <a:buAutoNum type="arabicPeriod"/>
            </a:pPr>
            <a:endParaRPr lang="ru-RU" sz="2400" b="1" i="1" dirty="0" smtClean="0">
              <a:solidFill>
                <a:srgbClr val="70AD47">
                  <a:lumMod val="50000"/>
                </a:srgbClr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ru-RU" sz="2400" b="1" i="1" dirty="0" smtClean="0">
                <a:solidFill>
                  <a:srgbClr val="70AD47">
                    <a:lumMod val="50000"/>
                  </a:srgbClr>
                </a:solidFill>
              </a:rPr>
              <a:t>Основание для присвоения кв. категории: </a:t>
            </a:r>
          </a:p>
          <a:p>
            <a:r>
              <a:rPr lang="ru-RU" sz="2400" b="1" i="1" dirty="0">
                <a:solidFill>
                  <a:srgbClr val="70AD47">
                    <a:lumMod val="50000"/>
                  </a:srgbClr>
                </a:solidFill>
              </a:rPr>
              <a:t> </a:t>
            </a:r>
            <a:r>
              <a:rPr lang="ru-RU" sz="2400" b="1" i="1" dirty="0" smtClean="0">
                <a:solidFill>
                  <a:srgbClr val="70AD47">
                    <a:lumMod val="50000"/>
                  </a:srgbClr>
                </a:solidFill>
              </a:rPr>
              <a:t>      - наличие высшей кв. категории;</a:t>
            </a:r>
          </a:p>
          <a:p>
            <a:r>
              <a:rPr lang="ru-RU" sz="2400" b="1" i="1" dirty="0">
                <a:solidFill>
                  <a:srgbClr val="70AD47">
                    <a:lumMod val="50000"/>
                  </a:srgbClr>
                </a:solidFill>
              </a:rPr>
              <a:t> </a:t>
            </a:r>
            <a:r>
              <a:rPr lang="ru-RU" sz="2400" b="1" i="1" dirty="0" smtClean="0">
                <a:solidFill>
                  <a:srgbClr val="70AD47">
                    <a:lumMod val="50000"/>
                  </a:srgbClr>
                </a:solidFill>
              </a:rPr>
              <a:t>      - осуществление деятельности, не предусмотренной должностными обязанностями;</a:t>
            </a:r>
          </a:p>
          <a:p>
            <a:r>
              <a:rPr lang="ru-RU" sz="2400" b="1" i="1" dirty="0">
                <a:solidFill>
                  <a:srgbClr val="70AD47">
                    <a:lumMod val="50000"/>
                  </a:srgbClr>
                </a:solidFill>
              </a:rPr>
              <a:t> </a:t>
            </a:r>
            <a:r>
              <a:rPr lang="ru-RU" sz="2400" b="1" i="1" dirty="0" smtClean="0">
                <a:solidFill>
                  <a:srgbClr val="70AD47">
                    <a:lumMod val="50000"/>
                  </a:srgbClr>
                </a:solidFill>
              </a:rPr>
              <a:t>      -  соответствие деятельности установленным показателям (пункты 50, 51 Порядка)</a:t>
            </a:r>
          </a:p>
          <a:p>
            <a:pPr marL="457200" indent="-457200">
              <a:buFontTx/>
              <a:buAutoNum type="arabicPeriod"/>
            </a:pPr>
            <a:endParaRPr lang="ru-RU" sz="2400" i="1" dirty="0" smtClean="0">
              <a:solidFill>
                <a:prstClr val="black"/>
              </a:solidFill>
            </a:endParaRPr>
          </a:p>
          <a:p>
            <a:pPr marL="457200" indent="-457200">
              <a:buFontTx/>
              <a:buAutoNum type="arabicPeriod"/>
            </a:pPr>
            <a:endParaRPr lang="ru-RU" sz="2400" i="1" dirty="0" smtClean="0">
              <a:solidFill>
                <a:prstClr val="black"/>
              </a:solidFill>
            </a:endParaRPr>
          </a:p>
          <a:p>
            <a:pPr algn="ctr"/>
            <a:endParaRPr lang="ru-RU" sz="900" b="1" i="1" dirty="0" smtClean="0">
              <a:solidFill>
                <a:srgbClr val="5B9BD5">
                  <a:lumMod val="50000"/>
                </a:srgbClr>
              </a:solidFill>
            </a:endParaRPr>
          </a:p>
          <a:p>
            <a:pPr algn="ctr"/>
            <a:endParaRPr lang="ru-RU" sz="2000" b="1" i="1" dirty="0" smtClean="0">
              <a:solidFill>
                <a:srgbClr val="5B9BD5">
                  <a:lumMod val="50000"/>
                </a:srgbClr>
              </a:solidFill>
            </a:endParaRPr>
          </a:p>
          <a:p>
            <a:pPr algn="ctr"/>
            <a:endParaRPr lang="ru-RU" sz="2000" b="1" i="1" dirty="0" smtClean="0">
              <a:solidFill>
                <a:srgbClr val="FF0000"/>
              </a:solidFill>
            </a:endParaRPr>
          </a:p>
        </p:txBody>
      </p:sp>
      <p:sp>
        <p:nvSpPr>
          <p:cNvPr id="9" name="五边形 1"/>
          <p:cNvSpPr/>
          <p:nvPr/>
        </p:nvSpPr>
        <p:spPr>
          <a:xfrm>
            <a:off x="0" y="778933"/>
            <a:ext cx="3674533" cy="6079067"/>
          </a:xfrm>
          <a:prstGeom prst="homePlate">
            <a:avLst>
              <a:gd name="adj" fmla="val 4646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" y="2980267"/>
            <a:ext cx="33697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Аттестация в целях установления квалификационных категорий «педагог-методист» и «педагог-наставник»</a:t>
            </a:r>
            <a:endParaRPr lang="ru-RU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259453"/>
      </p:ext>
    </p:extLst>
  </p:cSld>
  <p:clrMapOvr>
    <a:masterClrMapping/>
  </p:clrMapOvr>
  <p:transition spd="med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五边形 1"/>
          <p:cNvSpPr/>
          <p:nvPr/>
        </p:nvSpPr>
        <p:spPr>
          <a:xfrm>
            <a:off x="-245698" y="0"/>
            <a:ext cx="4312920" cy="6858000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1" name="Прямоугольник 40"/>
          <p:cNvSpPr/>
          <p:nvPr/>
        </p:nvSpPr>
        <p:spPr>
          <a:xfrm>
            <a:off x="0" y="2592540"/>
            <a:ext cx="3712464" cy="1395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Этапы </a:t>
            </a:r>
          </a:p>
          <a:p>
            <a:pPr lvl="0"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аттестации </a:t>
            </a:r>
          </a:p>
          <a:p>
            <a:pPr lvl="0"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целях установления квалификационных категорий «педагог-методист» и «педагог-наставник</a:t>
            </a: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3200" dirty="0">
              <a:solidFill>
                <a:schemeClr val="bg1"/>
              </a:solidFill>
            </a:endParaRPr>
          </a:p>
        </p:txBody>
      </p:sp>
      <p:grpSp>
        <p:nvGrpSpPr>
          <p:cNvPr id="3" name="组合 66"/>
          <p:cNvGrpSpPr/>
          <p:nvPr/>
        </p:nvGrpSpPr>
        <p:grpSpPr>
          <a:xfrm>
            <a:off x="4432706" y="2137048"/>
            <a:ext cx="2116637" cy="1461326"/>
            <a:chOff x="1904981" y="3049516"/>
            <a:chExt cx="2255524" cy="1476520"/>
          </a:xfrm>
        </p:grpSpPr>
        <p:sp>
          <p:nvSpPr>
            <p:cNvPr id="144" name="Freeform 5"/>
            <p:cNvSpPr>
              <a:spLocks/>
            </p:cNvSpPr>
            <p:nvPr/>
          </p:nvSpPr>
          <p:spPr bwMode="auto">
            <a:xfrm>
              <a:off x="1904981" y="3049516"/>
              <a:ext cx="2255524" cy="1476520"/>
            </a:xfrm>
            <a:custGeom>
              <a:avLst/>
              <a:gdLst>
                <a:gd name="T0" fmla="*/ 3256 w 3324"/>
                <a:gd name="T1" fmla="*/ 470 h 2157"/>
                <a:gd name="T2" fmla="*/ 1880 w 3324"/>
                <a:gd name="T3" fmla="*/ 2056 h 2157"/>
                <a:gd name="T4" fmla="*/ 1880 w 3324"/>
                <a:gd name="T5" fmla="*/ 2056 h 2157"/>
                <a:gd name="T6" fmla="*/ 1663 w 3324"/>
                <a:gd name="T7" fmla="*/ 2157 h 2157"/>
                <a:gd name="T8" fmla="*/ 1451 w 3324"/>
                <a:gd name="T9" fmla="*/ 2062 h 2157"/>
                <a:gd name="T10" fmla="*/ 1450 w 3324"/>
                <a:gd name="T11" fmla="*/ 2062 h 2157"/>
                <a:gd name="T12" fmla="*/ 83 w 3324"/>
                <a:gd name="T13" fmla="*/ 485 h 2157"/>
                <a:gd name="T14" fmla="*/ 0 w 3324"/>
                <a:gd name="T15" fmla="*/ 284 h 2157"/>
                <a:gd name="T16" fmla="*/ 283 w 3324"/>
                <a:gd name="T17" fmla="*/ 0 h 2157"/>
                <a:gd name="T18" fmla="*/ 283 w 3324"/>
                <a:gd name="T19" fmla="*/ 0 h 2157"/>
                <a:gd name="T20" fmla="*/ 284 w 3324"/>
                <a:gd name="T21" fmla="*/ 0 h 2157"/>
                <a:gd name="T22" fmla="*/ 3039 w 3324"/>
                <a:gd name="T23" fmla="*/ 0 h 2157"/>
                <a:gd name="T24" fmla="*/ 3039 w 3324"/>
                <a:gd name="T25" fmla="*/ 0 h 2157"/>
                <a:gd name="T26" fmla="*/ 3040 w 3324"/>
                <a:gd name="T27" fmla="*/ 0 h 2157"/>
                <a:gd name="T28" fmla="*/ 3324 w 3324"/>
                <a:gd name="T29" fmla="*/ 284 h 2157"/>
                <a:gd name="T30" fmla="*/ 3256 w 3324"/>
                <a:gd name="T31" fmla="*/ 470 h 2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24" h="2157">
                  <a:moveTo>
                    <a:pt x="3256" y="470"/>
                  </a:moveTo>
                  <a:lnTo>
                    <a:pt x="1880" y="2056"/>
                  </a:lnTo>
                  <a:lnTo>
                    <a:pt x="1880" y="2056"/>
                  </a:lnTo>
                  <a:cubicBezTo>
                    <a:pt x="1828" y="2118"/>
                    <a:pt x="1750" y="2157"/>
                    <a:pt x="1663" y="2157"/>
                  </a:cubicBezTo>
                  <a:cubicBezTo>
                    <a:pt x="1578" y="2157"/>
                    <a:pt x="1503" y="2120"/>
                    <a:pt x="1451" y="2062"/>
                  </a:cubicBezTo>
                  <a:lnTo>
                    <a:pt x="1450" y="2062"/>
                  </a:lnTo>
                  <a:lnTo>
                    <a:pt x="83" y="485"/>
                  </a:lnTo>
                  <a:cubicBezTo>
                    <a:pt x="32" y="433"/>
                    <a:pt x="0" y="363"/>
                    <a:pt x="0" y="284"/>
                  </a:cubicBezTo>
                  <a:cubicBezTo>
                    <a:pt x="0" y="128"/>
                    <a:pt x="127" y="1"/>
                    <a:pt x="283" y="0"/>
                  </a:cubicBezTo>
                  <a:lnTo>
                    <a:pt x="283" y="0"/>
                  </a:lnTo>
                  <a:lnTo>
                    <a:pt x="284" y="0"/>
                  </a:lnTo>
                  <a:lnTo>
                    <a:pt x="3039" y="0"/>
                  </a:lnTo>
                  <a:lnTo>
                    <a:pt x="3039" y="0"/>
                  </a:lnTo>
                  <a:lnTo>
                    <a:pt x="3040" y="0"/>
                  </a:lnTo>
                  <a:cubicBezTo>
                    <a:pt x="3197" y="0"/>
                    <a:pt x="3324" y="127"/>
                    <a:pt x="3324" y="284"/>
                  </a:cubicBezTo>
                  <a:cubicBezTo>
                    <a:pt x="3324" y="355"/>
                    <a:pt x="3299" y="420"/>
                    <a:pt x="3256" y="470"/>
                  </a:cubicBezTo>
                  <a:close/>
                </a:path>
              </a:pathLst>
            </a:custGeom>
            <a:solidFill>
              <a:srgbClr val="2F559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4" name="组合 52"/>
            <p:cNvGrpSpPr/>
            <p:nvPr/>
          </p:nvGrpSpPr>
          <p:grpSpPr>
            <a:xfrm>
              <a:off x="2709623" y="3293372"/>
              <a:ext cx="646240" cy="532372"/>
              <a:chOff x="215901" y="1787525"/>
              <a:chExt cx="693738" cy="571500"/>
            </a:xfrm>
            <a:solidFill>
              <a:schemeClr val="bg1"/>
            </a:solidFill>
          </p:grpSpPr>
          <p:sp>
            <p:nvSpPr>
              <p:cNvPr id="146" name="Freeform 13"/>
              <p:cNvSpPr>
                <a:spLocks noEditPoints="1"/>
              </p:cNvSpPr>
              <p:nvPr/>
            </p:nvSpPr>
            <p:spPr bwMode="auto">
              <a:xfrm>
                <a:off x="215901" y="1787525"/>
                <a:ext cx="693738" cy="571500"/>
              </a:xfrm>
              <a:custGeom>
                <a:avLst/>
                <a:gdLst>
                  <a:gd name="T0" fmla="*/ 166 w 182"/>
                  <a:gd name="T1" fmla="*/ 0 h 152"/>
                  <a:gd name="T2" fmla="*/ 15 w 182"/>
                  <a:gd name="T3" fmla="*/ 0 h 152"/>
                  <a:gd name="T4" fmla="*/ 0 w 182"/>
                  <a:gd name="T5" fmla="*/ 15 h 152"/>
                  <a:gd name="T6" fmla="*/ 0 w 182"/>
                  <a:gd name="T7" fmla="*/ 107 h 152"/>
                  <a:gd name="T8" fmla="*/ 15 w 182"/>
                  <a:gd name="T9" fmla="*/ 123 h 152"/>
                  <a:gd name="T10" fmla="*/ 70 w 182"/>
                  <a:gd name="T11" fmla="*/ 123 h 152"/>
                  <a:gd name="T12" fmla="*/ 70 w 182"/>
                  <a:gd name="T13" fmla="*/ 142 h 152"/>
                  <a:gd name="T14" fmla="*/ 27 w 182"/>
                  <a:gd name="T15" fmla="*/ 142 h 152"/>
                  <a:gd name="T16" fmla="*/ 17 w 182"/>
                  <a:gd name="T17" fmla="*/ 152 h 152"/>
                  <a:gd name="T18" fmla="*/ 164 w 182"/>
                  <a:gd name="T19" fmla="*/ 152 h 152"/>
                  <a:gd name="T20" fmla="*/ 155 w 182"/>
                  <a:gd name="T21" fmla="*/ 142 h 152"/>
                  <a:gd name="T22" fmla="*/ 111 w 182"/>
                  <a:gd name="T23" fmla="*/ 142 h 152"/>
                  <a:gd name="T24" fmla="*/ 111 w 182"/>
                  <a:gd name="T25" fmla="*/ 123 h 152"/>
                  <a:gd name="T26" fmla="*/ 166 w 182"/>
                  <a:gd name="T27" fmla="*/ 123 h 152"/>
                  <a:gd name="T28" fmla="*/ 182 w 182"/>
                  <a:gd name="T29" fmla="*/ 107 h 152"/>
                  <a:gd name="T30" fmla="*/ 182 w 182"/>
                  <a:gd name="T31" fmla="*/ 15 h 152"/>
                  <a:gd name="T32" fmla="*/ 166 w 182"/>
                  <a:gd name="T33" fmla="*/ 0 h 152"/>
                  <a:gd name="T34" fmla="*/ 172 w 182"/>
                  <a:gd name="T35" fmla="*/ 107 h 152"/>
                  <a:gd name="T36" fmla="*/ 166 w 182"/>
                  <a:gd name="T37" fmla="*/ 112 h 152"/>
                  <a:gd name="T38" fmla="*/ 15 w 182"/>
                  <a:gd name="T39" fmla="*/ 112 h 152"/>
                  <a:gd name="T40" fmla="*/ 10 w 182"/>
                  <a:gd name="T41" fmla="*/ 107 h 152"/>
                  <a:gd name="T42" fmla="*/ 10 w 182"/>
                  <a:gd name="T43" fmla="*/ 15 h 152"/>
                  <a:gd name="T44" fmla="*/ 15 w 182"/>
                  <a:gd name="T45" fmla="*/ 10 h 152"/>
                  <a:gd name="T46" fmla="*/ 166 w 182"/>
                  <a:gd name="T47" fmla="*/ 10 h 152"/>
                  <a:gd name="T48" fmla="*/ 172 w 182"/>
                  <a:gd name="T49" fmla="*/ 15 h 152"/>
                  <a:gd name="T50" fmla="*/ 172 w 182"/>
                  <a:gd name="T51" fmla="*/ 107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2" h="152">
                    <a:moveTo>
                      <a:pt x="166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0" y="116"/>
                      <a:pt x="7" y="123"/>
                      <a:pt x="15" y="123"/>
                    </a:cubicBezTo>
                    <a:cubicBezTo>
                      <a:pt x="70" y="123"/>
                      <a:pt x="70" y="123"/>
                      <a:pt x="70" y="123"/>
                    </a:cubicBezTo>
                    <a:cubicBezTo>
                      <a:pt x="70" y="142"/>
                      <a:pt x="70" y="142"/>
                      <a:pt x="70" y="142"/>
                    </a:cubicBezTo>
                    <a:cubicBezTo>
                      <a:pt x="27" y="142"/>
                      <a:pt x="27" y="142"/>
                      <a:pt x="27" y="142"/>
                    </a:cubicBezTo>
                    <a:cubicBezTo>
                      <a:pt x="21" y="142"/>
                      <a:pt x="17" y="147"/>
                      <a:pt x="17" y="152"/>
                    </a:cubicBezTo>
                    <a:cubicBezTo>
                      <a:pt x="164" y="152"/>
                      <a:pt x="164" y="152"/>
                      <a:pt x="164" y="152"/>
                    </a:cubicBezTo>
                    <a:cubicBezTo>
                      <a:pt x="164" y="147"/>
                      <a:pt x="160" y="142"/>
                      <a:pt x="155" y="142"/>
                    </a:cubicBezTo>
                    <a:cubicBezTo>
                      <a:pt x="111" y="142"/>
                      <a:pt x="111" y="142"/>
                      <a:pt x="111" y="142"/>
                    </a:cubicBezTo>
                    <a:cubicBezTo>
                      <a:pt x="111" y="123"/>
                      <a:pt x="111" y="123"/>
                      <a:pt x="111" y="123"/>
                    </a:cubicBezTo>
                    <a:cubicBezTo>
                      <a:pt x="166" y="123"/>
                      <a:pt x="166" y="123"/>
                      <a:pt x="166" y="123"/>
                    </a:cubicBezTo>
                    <a:cubicBezTo>
                      <a:pt x="175" y="123"/>
                      <a:pt x="182" y="116"/>
                      <a:pt x="182" y="107"/>
                    </a:cubicBezTo>
                    <a:cubicBezTo>
                      <a:pt x="182" y="15"/>
                      <a:pt x="182" y="15"/>
                      <a:pt x="182" y="15"/>
                    </a:cubicBezTo>
                    <a:cubicBezTo>
                      <a:pt x="182" y="7"/>
                      <a:pt x="175" y="0"/>
                      <a:pt x="166" y="0"/>
                    </a:cubicBezTo>
                    <a:close/>
                    <a:moveTo>
                      <a:pt x="172" y="107"/>
                    </a:moveTo>
                    <a:cubicBezTo>
                      <a:pt x="172" y="110"/>
                      <a:pt x="169" y="112"/>
                      <a:pt x="166" y="112"/>
                    </a:cubicBezTo>
                    <a:cubicBezTo>
                      <a:pt x="15" y="112"/>
                      <a:pt x="15" y="112"/>
                      <a:pt x="15" y="112"/>
                    </a:cubicBezTo>
                    <a:cubicBezTo>
                      <a:pt x="12" y="112"/>
                      <a:pt x="10" y="110"/>
                      <a:pt x="10" y="107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2"/>
                      <a:pt x="12" y="10"/>
                      <a:pt x="15" y="10"/>
                    </a:cubicBezTo>
                    <a:cubicBezTo>
                      <a:pt x="166" y="10"/>
                      <a:pt x="166" y="10"/>
                      <a:pt x="166" y="10"/>
                    </a:cubicBezTo>
                    <a:cubicBezTo>
                      <a:pt x="169" y="10"/>
                      <a:pt x="172" y="12"/>
                      <a:pt x="172" y="15"/>
                    </a:cubicBezTo>
                    <a:lnTo>
                      <a:pt x="172" y="1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14"/>
              <p:cNvSpPr>
                <a:spLocks noEditPoints="1"/>
              </p:cNvSpPr>
              <p:nvPr/>
            </p:nvSpPr>
            <p:spPr bwMode="auto">
              <a:xfrm>
                <a:off x="409576" y="1866900"/>
                <a:ext cx="301625" cy="296863"/>
              </a:xfrm>
              <a:custGeom>
                <a:avLst/>
                <a:gdLst>
                  <a:gd name="T0" fmla="*/ 0 w 79"/>
                  <a:gd name="T1" fmla="*/ 40 h 79"/>
                  <a:gd name="T2" fmla="*/ 79 w 79"/>
                  <a:gd name="T3" fmla="*/ 40 h 79"/>
                  <a:gd name="T4" fmla="*/ 38 w 79"/>
                  <a:gd name="T5" fmla="*/ 5 h 79"/>
                  <a:gd name="T6" fmla="*/ 25 w 79"/>
                  <a:gd name="T7" fmla="*/ 18 h 79"/>
                  <a:gd name="T8" fmla="*/ 38 w 79"/>
                  <a:gd name="T9" fmla="*/ 23 h 79"/>
                  <a:gd name="T10" fmla="*/ 21 w 79"/>
                  <a:gd name="T11" fmla="*/ 38 h 79"/>
                  <a:gd name="T12" fmla="*/ 38 w 79"/>
                  <a:gd name="T13" fmla="*/ 23 h 79"/>
                  <a:gd name="T14" fmla="*/ 38 w 79"/>
                  <a:gd name="T15" fmla="*/ 57 h 79"/>
                  <a:gd name="T16" fmla="*/ 21 w 79"/>
                  <a:gd name="T17" fmla="*/ 42 h 79"/>
                  <a:gd name="T18" fmla="*/ 38 w 79"/>
                  <a:gd name="T19" fmla="*/ 61 h 79"/>
                  <a:gd name="T20" fmla="*/ 25 w 79"/>
                  <a:gd name="T21" fmla="*/ 62 h 79"/>
                  <a:gd name="T22" fmla="*/ 41 w 79"/>
                  <a:gd name="T23" fmla="*/ 74 h 79"/>
                  <a:gd name="T24" fmla="*/ 54 w 79"/>
                  <a:gd name="T25" fmla="*/ 62 h 79"/>
                  <a:gd name="T26" fmla="*/ 41 w 79"/>
                  <a:gd name="T27" fmla="*/ 57 h 79"/>
                  <a:gd name="T28" fmla="*/ 58 w 79"/>
                  <a:gd name="T29" fmla="*/ 42 h 79"/>
                  <a:gd name="T30" fmla="*/ 41 w 79"/>
                  <a:gd name="T31" fmla="*/ 57 h 79"/>
                  <a:gd name="T32" fmla="*/ 41 w 79"/>
                  <a:gd name="T33" fmla="*/ 23 h 79"/>
                  <a:gd name="T34" fmla="*/ 58 w 79"/>
                  <a:gd name="T35" fmla="*/ 38 h 79"/>
                  <a:gd name="T36" fmla="*/ 42 w 79"/>
                  <a:gd name="T37" fmla="*/ 19 h 79"/>
                  <a:gd name="T38" fmla="*/ 54 w 79"/>
                  <a:gd name="T39" fmla="*/ 18 h 79"/>
                  <a:gd name="T40" fmla="*/ 50 w 79"/>
                  <a:gd name="T41" fmla="*/ 5 h 79"/>
                  <a:gd name="T42" fmla="*/ 58 w 79"/>
                  <a:gd name="T43" fmla="*/ 17 h 79"/>
                  <a:gd name="T44" fmla="*/ 21 w 79"/>
                  <a:gd name="T45" fmla="*/ 17 h 79"/>
                  <a:gd name="T46" fmla="*/ 29 w 79"/>
                  <a:gd name="T47" fmla="*/ 5 h 79"/>
                  <a:gd name="T48" fmla="*/ 20 w 79"/>
                  <a:gd name="T49" fmla="*/ 20 h 79"/>
                  <a:gd name="T50" fmla="*/ 4 w 79"/>
                  <a:gd name="T51" fmla="*/ 38 h 79"/>
                  <a:gd name="T52" fmla="*/ 20 w 79"/>
                  <a:gd name="T53" fmla="*/ 20 h 79"/>
                  <a:gd name="T54" fmla="*/ 20 w 79"/>
                  <a:gd name="T55" fmla="*/ 60 h 79"/>
                  <a:gd name="T56" fmla="*/ 4 w 79"/>
                  <a:gd name="T57" fmla="*/ 42 h 79"/>
                  <a:gd name="T58" fmla="*/ 21 w 79"/>
                  <a:gd name="T59" fmla="*/ 63 h 79"/>
                  <a:gd name="T60" fmla="*/ 15 w 79"/>
                  <a:gd name="T61" fmla="*/ 66 h 79"/>
                  <a:gd name="T62" fmla="*/ 58 w 79"/>
                  <a:gd name="T63" fmla="*/ 63 h 79"/>
                  <a:gd name="T64" fmla="*/ 50 w 79"/>
                  <a:gd name="T65" fmla="*/ 74 h 79"/>
                  <a:gd name="T66" fmla="*/ 59 w 79"/>
                  <a:gd name="T67" fmla="*/ 60 h 79"/>
                  <a:gd name="T68" fmla="*/ 76 w 79"/>
                  <a:gd name="T69" fmla="*/ 42 h 79"/>
                  <a:gd name="T70" fmla="*/ 59 w 79"/>
                  <a:gd name="T71" fmla="*/ 60 h 79"/>
                  <a:gd name="T72" fmla="*/ 59 w 79"/>
                  <a:gd name="T73" fmla="*/ 20 h 79"/>
                  <a:gd name="T74" fmla="*/ 76 w 79"/>
                  <a:gd name="T75" fmla="*/ 3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9" h="79">
                    <a:moveTo>
                      <a:pt x="40" y="0"/>
                    </a:moveTo>
                    <a:cubicBezTo>
                      <a:pt x="18" y="0"/>
                      <a:pt x="0" y="18"/>
                      <a:pt x="0" y="40"/>
                    </a:cubicBezTo>
                    <a:cubicBezTo>
                      <a:pt x="0" y="62"/>
                      <a:pt x="18" y="79"/>
                      <a:pt x="40" y="79"/>
                    </a:cubicBezTo>
                    <a:cubicBezTo>
                      <a:pt x="62" y="79"/>
                      <a:pt x="79" y="62"/>
                      <a:pt x="79" y="40"/>
                    </a:cubicBezTo>
                    <a:cubicBezTo>
                      <a:pt x="79" y="18"/>
                      <a:pt x="62" y="0"/>
                      <a:pt x="40" y="0"/>
                    </a:cubicBezTo>
                    <a:close/>
                    <a:moveTo>
                      <a:pt x="38" y="5"/>
                    </a:moveTo>
                    <a:cubicBezTo>
                      <a:pt x="38" y="19"/>
                      <a:pt x="38" y="19"/>
                      <a:pt x="38" y="19"/>
                    </a:cubicBezTo>
                    <a:cubicBezTo>
                      <a:pt x="34" y="19"/>
                      <a:pt x="29" y="19"/>
                      <a:pt x="25" y="18"/>
                    </a:cubicBezTo>
                    <a:cubicBezTo>
                      <a:pt x="29" y="11"/>
                      <a:pt x="33" y="6"/>
                      <a:pt x="38" y="5"/>
                    </a:cubicBezTo>
                    <a:close/>
                    <a:moveTo>
                      <a:pt x="38" y="23"/>
                    </a:moveTo>
                    <a:cubicBezTo>
                      <a:pt x="38" y="38"/>
                      <a:pt x="38" y="38"/>
                      <a:pt x="38" y="38"/>
                    </a:cubicBezTo>
                    <a:cubicBezTo>
                      <a:pt x="21" y="38"/>
                      <a:pt x="21" y="38"/>
                      <a:pt x="21" y="38"/>
                    </a:cubicBezTo>
                    <a:cubicBezTo>
                      <a:pt x="21" y="32"/>
                      <a:pt x="22" y="26"/>
                      <a:pt x="24" y="21"/>
                    </a:cubicBezTo>
                    <a:cubicBezTo>
                      <a:pt x="29" y="22"/>
                      <a:pt x="33" y="22"/>
                      <a:pt x="38" y="23"/>
                    </a:cubicBezTo>
                    <a:close/>
                    <a:moveTo>
                      <a:pt x="38" y="42"/>
                    </a:moveTo>
                    <a:cubicBezTo>
                      <a:pt x="38" y="57"/>
                      <a:pt x="38" y="57"/>
                      <a:pt x="38" y="57"/>
                    </a:cubicBezTo>
                    <a:cubicBezTo>
                      <a:pt x="33" y="57"/>
                      <a:pt x="29" y="58"/>
                      <a:pt x="24" y="59"/>
                    </a:cubicBezTo>
                    <a:cubicBezTo>
                      <a:pt x="22" y="54"/>
                      <a:pt x="21" y="48"/>
                      <a:pt x="21" y="42"/>
                    </a:cubicBezTo>
                    <a:lnTo>
                      <a:pt x="38" y="42"/>
                    </a:lnTo>
                    <a:close/>
                    <a:moveTo>
                      <a:pt x="38" y="61"/>
                    </a:moveTo>
                    <a:cubicBezTo>
                      <a:pt x="38" y="74"/>
                      <a:pt x="38" y="74"/>
                      <a:pt x="38" y="74"/>
                    </a:cubicBezTo>
                    <a:cubicBezTo>
                      <a:pt x="33" y="73"/>
                      <a:pt x="29" y="69"/>
                      <a:pt x="25" y="62"/>
                    </a:cubicBezTo>
                    <a:cubicBezTo>
                      <a:pt x="29" y="61"/>
                      <a:pt x="34" y="61"/>
                      <a:pt x="38" y="61"/>
                    </a:cubicBezTo>
                    <a:close/>
                    <a:moveTo>
                      <a:pt x="41" y="74"/>
                    </a:moveTo>
                    <a:cubicBezTo>
                      <a:pt x="41" y="61"/>
                      <a:pt x="41" y="61"/>
                      <a:pt x="41" y="61"/>
                    </a:cubicBezTo>
                    <a:cubicBezTo>
                      <a:pt x="46" y="61"/>
                      <a:pt x="50" y="61"/>
                      <a:pt x="54" y="62"/>
                    </a:cubicBezTo>
                    <a:cubicBezTo>
                      <a:pt x="51" y="69"/>
                      <a:pt x="46" y="74"/>
                      <a:pt x="41" y="74"/>
                    </a:cubicBezTo>
                    <a:close/>
                    <a:moveTo>
                      <a:pt x="41" y="57"/>
                    </a:moveTo>
                    <a:cubicBezTo>
                      <a:pt x="41" y="42"/>
                      <a:pt x="41" y="42"/>
                      <a:pt x="41" y="42"/>
                    </a:cubicBezTo>
                    <a:cubicBezTo>
                      <a:pt x="58" y="42"/>
                      <a:pt x="58" y="42"/>
                      <a:pt x="58" y="42"/>
                    </a:cubicBezTo>
                    <a:cubicBezTo>
                      <a:pt x="58" y="48"/>
                      <a:pt x="57" y="54"/>
                      <a:pt x="55" y="59"/>
                    </a:cubicBezTo>
                    <a:cubicBezTo>
                      <a:pt x="51" y="58"/>
                      <a:pt x="46" y="57"/>
                      <a:pt x="41" y="57"/>
                    </a:cubicBezTo>
                    <a:close/>
                    <a:moveTo>
                      <a:pt x="41" y="38"/>
                    </a:moveTo>
                    <a:cubicBezTo>
                      <a:pt x="41" y="23"/>
                      <a:pt x="41" y="23"/>
                      <a:pt x="41" y="23"/>
                    </a:cubicBezTo>
                    <a:cubicBezTo>
                      <a:pt x="46" y="22"/>
                      <a:pt x="51" y="22"/>
                      <a:pt x="55" y="21"/>
                    </a:cubicBezTo>
                    <a:cubicBezTo>
                      <a:pt x="57" y="26"/>
                      <a:pt x="58" y="32"/>
                      <a:pt x="58" y="38"/>
                    </a:cubicBezTo>
                    <a:lnTo>
                      <a:pt x="41" y="38"/>
                    </a:lnTo>
                    <a:close/>
                    <a:moveTo>
                      <a:pt x="42" y="19"/>
                    </a:moveTo>
                    <a:cubicBezTo>
                      <a:pt x="42" y="5"/>
                      <a:pt x="42" y="5"/>
                      <a:pt x="42" y="5"/>
                    </a:cubicBezTo>
                    <a:cubicBezTo>
                      <a:pt x="46" y="6"/>
                      <a:pt x="51" y="11"/>
                      <a:pt x="54" y="18"/>
                    </a:cubicBezTo>
                    <a:cubicBezTo>
                      <a:pt x="50" y="19"/>
                      <a:pt x="46" y="19"/>
                      <a:pt x="42" y="19"/>
                    </a:cubicBezTo>
                    <a:close/>
                    <a:moveTo>
                      <a:pt x="50" y="5"/>
                    </a:moveTo>
                    <a:cubicBezTo>
                      <a:pt x="56" y="7"/>
                      <a:pt x="61" y="10"/>
                      <a:pt x="65" y="14"/>
                    </a:cubicBezTo>
                    <a:cubicBezTo>
                      <a:pt x="63" y="15"/>
                      <a:pt x="60" y="16"/>
                      <a:pt x="58" y="17"/>
                    </a:cubicBezTo>
                    <a:cubicBezTo>
                      <a:pt x="56" y="12"/>
                      <a:pt x="53" y="8"/>
                      <a:pt x="50" y="5"/>
                    </a:cubicBezTo>
                    <a:close/>
                    <a:moveTo>
                      <a:pt x="21" y="17"/>
                    </a:moveTo>
                    <a:cubicBezTo>
                      <a:pt x="19" y="16"/>
                      <a:pt x="17" y="15"/>
                      <a:pt x="15" y="14"/>
                    </a:cubicBezTo>
                    <a:cubicBezTo>
                      <a:pt x="19" y="10"/>
                      <a:pt x="24" y="7"/>
                      <a:pt x="29" y="5"/>
                    </a:cubicBezTo>
                    <a:cubicBezTo>
                      <a:pt x="26" y="8"/>
                      <a:pt x="23" y="12"/>
                      <a:pt x="21" y="17"/>
                    </a:cubicBezTo>
                    <a:close/>
                    <a:moveTo>
                      <a:pt x="20" y="20"/>
                    </a:moveTo>
                    <a:cubicBezTo>
                      <a:pt x="18" y="25"/>
                      <a:pt x="17" y="31"/>
                      <a:pt x="17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0"/>
                      <a:pt x="7" y="22"/>
                      <a:pt x="12" y="17"/>
                    </a:cubicBezTo>
                    <a:cubicBezTo>
                      <a:pt x="15" y="18"/>
                      <a:pt x="17" y="19"/>
                      <a:pt x="20" y="20"/>
                    </a:cubicBezTo>
                    <a:close/>
                    <a:moveTo>
                      <a:pt x="17" y="42"/>
                    </a:moveTo>
                    <a:cubicBezTo>
                      <a:pt x="17" y="48"/>
                      <a:pt x="18" y="55"/>
                      <a:pt x="20" y="60"/>
                    </a:cubicBezTo>
                    <a:cubicBezTo>
                      <a:pt x="17" y="61"/>
                      <a:pt x="15" y="62"/>
                      <a:pt x="12" y="63"/>
                    </a:cubicBezTo>
                    <a:cubicBezTo>
                      <a:pt x="7" y="57"/>
                      <a:pt x="4" y="50"/>
                      <a:pt x="4" y="42"/>
                    </a:cubicBezTo>
                    <a:lnTo>
                      <a:pt x="17" y="42"/>
                    </a:lnTo>
                    <a:close/>
                    <a:moveTo>
                      <a:pt x="21" y="63"/>
                    </a:moveTo>
                    <a:cubicBezTo>
                      <a:pt x="23" y="68"/>
                      <a:pt x="26" y="72"/>
                      <a:pt x="29" y="74"/>
                    </a:cubicBezTo>
                    <a:cubicBezTo>
                      <a:pt x="24" y="73"/>
                      <a:pt x="19" y="70"/>
                      <a:pt x="15" y="66"/>
                    </a:cubicBezTo>
                    <a:cubicBezTo>
                      <a:pt x="17" y="65"/>
                      <a:pt x="19" y="64"/>
                      <a:pt x="21" y="63"/>
                    </a:cubicBezTo>
                    <a:close/>
                    <a:moveTo>
                      <a:pt x="58" y="63"/>
                    </a:moveTo>
                    <a:cubicBezTo>
                      <a:pt x="60" y="64"/>
                      <a:pt x="63" y="65"/>
                      <a:pt x="65" y="66"/>
                    </a:cubicBezTo>
                    <a:cubicBezTo>
                      <a:pt x="61" y="70"/>
                      <a:pt x="56" y="73"/>
                      <a:pt x="50" y="74"/>
                    </a:cubicBezTo>
                    <a:cubicBezTo>
                      <a:pt x="53" y="72"/>
                      <a:pt x="56" y="68"/>
                      <a:pt x="58" y="63"/>
                    </a:cubicBezTo>
                    <a:close/>
                    <a:moveTo>
                      <a:pt x="59" y="60"/>
                    </a:moveTo>
                    <a:cubicBezTo>
                      <a:pt x="61" y="55"/>
                      <a:pt x="62" y="48"/>
                      <a:pt x="62" y="42"/>
                    </a:cubicBezTo>
                    <a:cubicBezTo>
                      <a:pt x="76" y="42"/>
                      <a:pt x="76" y="42"/>
                      <a:pt x="76" y="42"/>
                    </a:cubicBezTo>
                    <a:cubicBezTo>
                      <a:pt x="75" y="50"/>
                      <a:pt x="72" y="57"/>
                      <a:pt x="67" y="63"/>
                    </a:cubicBezTo>
                    <a:cubicBezTo>
                      <a:pt x="65" y="62"/>
                      <a:pt x="62" y="61"/>
                      <a:pt x="59" y="60"/>
                    </a:cubicBezTo>
                    <a:close/>
                    <a:moveTo>
                      <a:pt x="62" y="38"/>
                    </a:moveTo>
                    <a:cubicBezTo>
                      <a:pt x="62" y="31"/>
                      <a:pt x="61" y="25"/>
                      <a:pt x="59" y="20"/>
                    </a:cubicBezTo>
                    <a:cubicBezTo>
                      <a:pt x="62" y="19"/>
                      <a:pt x="65" y="18"/>
                      <a:pt x="67" y="17"/>
                    </a:cubicBezTo>
                    <a:cubicBezTo>
                      <a:pt x="72" y="22"/>
                      <a:pt x="75" y="30"/>
                      <a:pt x="76" y="38"/>
                    </a:cubicBezTo>
                    <a:lnTo>
                      <a:pt x="62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5" name="组合 67"/>
          <p:cNvGrpSpPr/>
          <p:nvPr/>
        </p:nvGrpSpPr>
        <p:grpSpPr>
          <a:xfrm>
            <a:off x="5723590" y="2794039"/>
            <a:ext cx="2116637" cy="1459714"/>
            <a:chOff x="3427894" y="3409026"/>
            <a:chExt cx="2255524" cy="1474890"/>
          </a:xfrm>
        </p:grpSpPr>
        <p:sp>
          <p:nvSpPr>
            <p:cNvPr id="149" name="Freeform 6"/>
            <p:cNvSpPr>
              <a:spLocks/>
            </p:cNvSpPr>
            <p:nvPr/>
          </p:nvSpPr>
          <p:spPr bwMode="auto">
            <a:xfrm>
              <a:off x="3427894" y="3409026"/>
              <a:ext cx="2255524" cy="1474890"/>
            </a:xfrm>
            <a:custGeom>
              <a:avLst/>
              <a:gdLst>
                <a:gd name="T0" fmla="*/ 3256 w 3325"/>
                <a:gd name="T1" fmla="*/ 1687 h 2157"/>
                <a:gd name="T2" fmla="*/ 1880 w 3325"/>
                <a:gd name="T3" fmla="*/ 100 h 2157"/>
                <a:gd name="T4" fmla="*/ 1880 w 3325"/>
                <a:gd name="T5" fmla="*/ 100 h 2157"/>
                <a:gd name="T6" fmla="*/ 1663 w 3325"/>
                <a:gd name="T7" fmla="*/ 0 h 2157"/>
                <a:gd name="T8" fmla="*/ 1451 w 3325"/>
                <a:gd name="T9" fmla="*/ 95 h 2157"/>
                <a:gd name="T10" fmla="*/ 1451 w 3325"/>
                <a:gd name="T11" fmla="*/ 95 h 2157"/>
                <a:gd name="T12" fmla="*/ 83 w 3325"/>
                <a:gd name="T13" fmla="*/ 1672 h 2157"/>
                <a:gd name="T14" fmla="*/ 0 w 3325"/>
                <a:gd name="T15" fmla="*/ 1872 h 2157"/>
                <a:gd name="T16" fmla="*/ 284 w 3325"/>
                <a:gd name="T17" fmla="*/ 2157 h 2157"/>
                <a:gd name="T18" fmla="*/ 284 w 3325"/>
                <a:gd name="T19" fmla="*/ 2157 h 2157"/>
                <a:gd name="T20" fmla="*/ 285 w 3325"/>
                <a:gd name="T21" fmla="*/ 2157 h 2157"/>
                <a:gd name="T22" fmla="*/ 3039 w 3325"/>
                <a:gd name="T23" fmla="*/ 2157 h 2157"/>
                <a:gd name="T24" fmla="*/ 3039 w 3325"/>
                <a:gd name="T25" fmla="*/ 2157 h 2157"/>
                <a:gd name="T26" fmla="*/ 3040 w 3325"/>
                <a:gd name="T27" fmla="*/ 2157 h 2157"/>
                <a:gd name="T28" fmla="*/ 3325 w 3325"/>
                <a:gd name="T29" fmla="*/ 1872 h 2157"/>
                <a:gd name="T30" fmla="*/ 3256 w 3325"/>
                <a:gd name="T31" fmla="*/ 1687 h 2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25" h="2157">
                  <a:moveTo>
                    <a:pt x="3256" y="1687"/>
                  </a:moveTo>
                  <a:lnTo>
                    <a:pt x="1880" y="100"/>
                  </a:lnTo>
                  <a:lnTo>
                    <a:pt x="1880" y="100"/>
                  </a:lnTo>
                  <a:cubicBezTo>
                    <a:pt x="1828" y="39"/>
                    <a:pt x="1750" y="0"/>
                    <a:pt x="1663" y="0"/>
                  </a:cubicBezTo>
                  <a:cubicBezTo>
                    <a:pt x="1579" y="0"/>
                    <a:pt x="1503" y="36"/>
                    <a:pt x="1451" y="95"/>
                  </a:cubicBezTo>
                  <a:lnTo>
                    <a:pt x="1451" y="95"/>
                  </a:lnTo>
                  <a:lnTo>
                    <a:pt x="83" y="1672"/>
                  </a:lnTo>
                  <a:cubicBezTo>
                    <a:pt x="32" y="1723"/>
                    <a:pt x="0" y="1794"/>
                    <a:pt x="0" y="1872"/>
                  </a:cubicBezTo>
                  <a:cubicBezTo>
                    <a:pt x="0" y="2029"/>
                    <a:pt x="127" y="2156"/>
                    <a:pt x="284" y="2157"/>
                  </a:cubicBezTo>
                  <a:lnTo>
                    <a:pt x="284" y="2157"/>
                  </a:lnTo>
                  <a:lnTo>
                    <a:pt x="285" y="2157"/>
                  </a:lnTo>
                  <a:lnTo>
                    <a:pt x="3039" y="2157"/>
                  </a:lnTo>
                  <a:lnTo>
                    <a:pt x="3039" y="2157"/>
                  </a:lnTo>
                  <a:lnTo>
                    <a:pt x="3040" y="2157"/>
                  </a:lnTo>
                  <a:cubicBezTo>
                    <a:pt x="3198" y="2157"/>
                    <a:pt x="3325" y="2029"/>
                    <a:pt x="3325" y="1872"/>
                  </a:cubicBezTo>
                  <a:cubicBezTo>
                    <a:pt x="3325" y="1802"/>
                    <a:pt x="3299" y="1737"/>
                    <a:pt x="3256" y="16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15"/>
            <p:cNvSpPr>
              <a:spLocks noEditPoints="1"/>
            </p:cNvSpPr>
            <p:nvPr/>
          </p:nvSpPr>
          <p:spPr bwMode="auto">
            <a:xfrm>
              <a:off x="4246585" y="4146471"/>
              <a:ext cx="618142" cy="490964"/>
            </a:xfrm>
            <a:custGeom>
              <a:avLst/>
              <a:gdLst>
                <a:gd name="T0" fmla="*/ 52 w 174"/>
                <a:gd name="T1" fmla="*/ 61 h 140"/>
                <a:gd name="T2" fmla="*/ 41 w 174"/>
                <a:gd name="T3" fmla="*/ 50 h 140"/>
                <a:gd name="T4" fmla="*/ 52 w 174"/>
                <a:gd name="T5" fmla="*/ 39 h 140"/>
                <a:gd name="T6" fmla="*/ 63 w 174"/>
                <a:gd name="T7" fmla="*/ 50 h 140"/>
                <a:gd name="T8" fmla="*/ 52 w 174"/>
                <a:gd name="T9" fmla="*/ 61 h 140"/>
                <a:gd name="T10" fmla="*/ 87 w 174"/>
                <a:gd name="T11" fmla="*/ 61 h 140"/>
                <a:gd name="T12" fmla="*/ 76 w 174"/>
                <a:gd name="T13" fmla="*/ 50 h 140"/>
                <a:gd name="T14" fmla="*/ 87 w 174"/>
                <a:gd name="T15" fmla="*/ 39 h 140"/>
                <a:gd name="T16" fmla="*/ 98 w 174"/>
                <a:gd name="T17" fmla="*/ 50 h 140"/>
                <a:gd name="T18" fmla="*/ 87 w 174"/>
                <a:gd name="T19" fmla="*/ 61 h 140"/>
                <a:gd name="T20" fmla="*/ 122 w 174"/>
                <a:gd name="T21" fmla="*/ 61 h 140"/>
                <a:gd name="T22" fmla="*/ 111 w 174"/>
                <a:gd name="T23" fmla="*/ 50 h 140"/>
                <a:gd name="T24" fmla="*/ 122 w 174"/>
                <a:gd name="T25" fmla="*/ 39 h 140"/>
                <a:gd name="T26" fmla="*/ 133 w 174"/>
                <a:gd name="T27" fmla="*/ 50 h 140"/>
                <a:gd name="T28" fmla="*/ 122 w 174"/>
                <a:gd name="T29" fmla="*/ 61 h 140"/>
                <a:gd name="T30" fmla="*/ 163 w 174"/>
                <a:gd name="T31" fmla="*/ 0 h 140"/>
                <a:gd name="T32" fmla="*/ 11 w 174"/>
                <a:gd name="T33" fmla="*/ 0 h 140"/>
                <a:gd name="T34" fmla="*/ 0 w 174"/>
                <a:gd name="T35" fmla="*/ 11 h 140"/>
                <a:gd name="T36" fmla="*/ 0 w 174"/>
                <a:gd name="T37" fmla="*/ 83 h 140"/>
                <a:gd name="T38" fmla="*/ 11 w 174"/>
                <a:gd name="T39" fmla="*/ 94 h 140"/>
                <a:gd name="T40" fmla="*/ 51 w 174"/>
                <a:gd name="T41" fmla="*/ 94 h 140"/>
                <a:gd name="T42" fmla="*/ 51 w 174"/>
                <a:gd name="T43" fmla="*/ 140 h 140"/>
                <a:gd name="T44" fmla="*/ 97 w 174"/>
                <a:gd name="T45" fmla="*/ 94 h 140"/>
                <a:gd name="T46" fmla="*/ 163 w 174"/>
                <a:gd name="T47" fmla="*/ 94 h 140"/>
                <a:gd name="T48" fmla="*/ 174 w 174"/>
                <a:gd name="T49" fmla="*/ 83 h 140"/>
                <a:gd name="T50" fmla="*/ 174 w 174"/>
                <a:gd name="T51" fmla="*/ 11 h 140"/>
                <a:gd name="T52" fmla="*/ 163 w 174"/>
                <a:gd name="T5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4" h="140">
                  <a:moveTo>
                    <a:pt x="52" y="61"/>
                  </a:moveTo>
                  <a:cubicBezTo>
                    <a:pt x="46" y="61"/>
                    <a:pt x="41" y="56"/>
                    <a:pt x="41" y="50"/>
                  </a:cubicBezTo>
                  <a:cubicBezTo>
                    <a:pt x="41" y="44"/>
                    <a:pt x="46" y="39"/>
                    <a:pt x="52" y="39"/>
                  </a:cubicBezTo>
                  <a:cubicBezTo>
                    <a:pt x="58" y="39"/>
                    <a:pt x="63" y="44"/>
                    <a:pt x="63" y="50"/>
                  </a:cubicBezTo>
                  <a:cubicBezTo>
                    <a:pt x="63" y="56"/>
                    <a:pt x="58" y="61"/>
                    <a:pt x="52" y="61"/>
                  </a:cubicBezTo>
                  <a:moveTo>
                    <a:pt x="87" y="61"/>
                  </a:moveTo>
                  <a:cubicBezTo>
                    <a:pt x="81" y="61"/>
                    <a:pt x="76" y="56"/>
                    <a:pt x="76" y="50"/>
                  </a:cubicBezTo>
                  <a:cubicBezTo>
                    <a:pt x="76" y="44"/>
                    <a:pt x="81" y="39"/>
                    <a:pt x="87" y="39"/>
                  </a:cubicBezTo>
                  <a:cubicBezTo>
                    <a:pt x="93" y="39"/>
                    <a:pt x="98" y="44"/>
                    <a:pt x="98" y="50"/>
                  </a:cubicBezTo>
                  <a:cubicBezTo>
                    <a:pt x="98" y="56"/>
                    <a:pt x="93" y="61"/>
                    <a:pt x="87" y="61"/>
                  </a:cubicBezTo>
                  <a:moveTo>
                    <a:pt x="122" y="61"/>
                  </a:moveTo>
                  <a:cubicBezTo>
                    <a:pt x="116" y="61"/>
                    <a:pt x="111" y="56"/>
                    <a:pt x="111" y="50"/>
                  </a:cubicBezTo>
                  <a:cubicBezTo>
                    <a:pt x="111" y="44"/>
                    <a:pt x="116" y="39"/>
                    <a:pt x="122" y="39"/>
                  </a:cubicBezTo>
                  <a:cubicBezTo>
                    <a:pt x="128" y="39"/>
                    <a:pt x="133" y="44"/>
                    <a:pt x="133" y="50"/>
                  </a:cubicBezTo>
                  <a:cubicBezTo>
                    <a:pt x="133" y="56"/>
                    <a:pt x="128" y="61"/>
                    <a:pt x="122" y="61"/>
                  </a:cubicBezTo>
                  <a:moveTo>
                    <a:pt x="163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9"/>
                    <a:pt x="5" y="94"/>
                    <a:pt x="11" y="94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51" y="140"/>
                    <a:pt x="51" y="140"/>
                    <a:pt x="51" y="140"/>
                  </a:cubicBezTo>
                  <a:cubicBezTo>
                    <a:pt x="97" y="94"/>
                    <a:pt x="97" y="94"/>
                    <a:pt x="97" y="94"/>
                  </a:cubicBezTo>
                  <a:cubicBezTo>
                    <a:pt x="163" y="94"/>
                    <a:pt x="163" y="94"/>
                    <a:pt x="163" y="94"/>
                  </a:cubicBezTo>
                  <a:cubicBezTo>
                    <a:pt x="169" y="94"/>
                    <a:pt x="174" y="89"/>
                    <a:pt x="174" y="83"/>
                  </a:cubicBezTo>
                  <a:cubicBezTo>
                    <a:pt x="174" y="11"/>
                    <a:pt x="174" y="11"/>
                    <a:pt x="174" y="11"/>
                  </a:cubicBezTo>
                  <a:cubicBezTo>
                    <a:pt x="174" y="5"/>
                    <a:pt x="169" y="0"/>
                    <a:pt x="16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" name="组合 68"/>
          <p:cNvGrpSpPr/>
          <p:nvPr/>
        </p:nvGrpSpPr>
        <p:grpSpPr>
          <a:xfrm>
            <a:off x="7067844" y="2091328"/>
            <a:ext cx="2115109" cy="1461326"/>
            <a:chOff x="4950807" y="3049516"/>
            <a:chExt cx="2253896" cy="1476520"/>
          </a:xfrm>
        </p:grpSpPr>
        <p:sp>
          <p:nvSpPr>
            <p:cNvPr id="152" name="Freeform 7"/>
            <p:cNvSpPr>
              <a:spLocks/>
            </p:cNvSpPr>
            <p:nvPr/>
          </p:nvSpPr>
          <p:spPr bwMode="auto">
            <a:xfrm>
              <a:off x="4950807" y="3049516"/>
              <a:ext cx="2253896" cy="1476520"/>
            </a:xfrm>
            <a:custGeom>
              <a:avLst/>
              <a:gdLst>
                <a:gd name="T0" fmla="*/ 3256 w 3324"/>
                <a:gd name="T1" fmla="*/ 470 h 2157"/>
                <a:gd name="T2" fmla="*/ 1880 w 3324"/>
                <a:gd name="T3" fmla="*/ 2056 h 2157"/>
                <a:gd name="T4" fmla="*/ 1880 w 3324"/>
                <a:gd name="T5" fmla="*/ 2056 h 2157"/>
                <a:gd name="T6" fmla="*/ 1663 w 3324"/>
                <a:gd name="T7" fmla="*/ 2157 h 2157"/>
                <a:gd name="T8" fmla="*/ 1451 w 3324"/>
                <a:gd name="T9" fmla="*/ 2062 h 2157"/>
                <a:gd name="T10" fmla="*/ 1450 w 3324"/>
                <a:gd name="T11" fmla="*/ 2062 h 2157"/>
                <a:gd name="T12" fmla="*/ 83 w 3324"/>
                <a:gd name="T13" fmla="*/ 485 h 2157"/>
                <a:gd name="T14" fmla="*/ 0 w 3324"/>
                <a:gd name="T15" fmla="*/ 284 h 2157"/>
                <a:gd name="T16" fmla="*/ 283 w 3324"/>
                <a:gd name="T17" fmla="*/ 0 h 2157"/>
                <a:gd name="T18" fmla="*/ 283 w 3324"/>
                <a:gd name="T19" fmla="*/ 0 h 2157"/>
                <a:gd name="T20" fmla="*/ 284 w 3324"/>
                <a:gd name="T21" fmla="*/ 0 h 2157"/>
                <a:gd name="T22" fmla="*/ 3039 w 3324"/>
                <a:gd name="T23" fmla="*/ 0 h 2157"/>
                <a:gd name="T24" fmla="*/ 3039 w 3324"/>
                <a:gd name="T25" fmla="*/ 0 h 2157"/>
                <a:gd name="T26" fmla="*/ 3040 w 3324"/>
                <a:gd name="T27" fmla="*/ 0 h 2157"/>
                <a:gd name="T28" fmla="*/ 3324 w 3324"/>
                <a:gd name="T29" fmla="*/ 284 h 2157"/>
                <a:gd name="T30" fmla="*/ 3256 w 3324"/>
                <a:gd name="T31" fmla="*/ 470 h 2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24" h="2157">
                  <a:moveTo>
                    <a:pt x="3256" y="470"/>
                  </a:moveTo>
                  <a:lnTo>
                    <a:pt x="1880" y="2056"/>
                  </a:lnTo>
                  <a:lnTo>
                    <a:pt x="1880" y="2056"/>
                  </a:lnTo>
                  <a:cubicBezTo>
                    <a:pt x="1828" y="2118"/>
                    <a:pt x="1750" y="2157"/>
                    <a:pt x="1663" y="2157"/>
                  </a:cubicBezTo>
                  <a:cubicBezTo>
                    <a:pt x="1578" y="2157"/>
                    <a:pt x="1503" y="2120"/>
                    <a:pt x="1451" y="2062"/>
                  </a:cubicBezTo>
                  <a:lnTo>
                    <a:pt x="1450" y="2062"/>
                  </a:lnTo>
                  <a:lnTo>
                    <a:pt x="83" y="485"/>
                  </a:lnTo>
                  <a:cubicBezTo>
                    <a:pt x="32" y="433"/>
                    <a:pt x="0" y="363"/>
                    <a:pt x="0" y="284"/>
                  </a:cubicBezTo>
                  <a:cubicBezTo>
                    <a:pt x="0" y="128"/>
                    <a:pt x="127" y="1"/>
                    <a:pt x="283" y="0"/>
                  </a:cubicBezTo>
                  <a:lnTo>
                    <a:pt x="283" y="0"/>
                  </a:lnTo>
                  <a:lnTo>
                    <a:pt x="284" y="0"/>
                  </a:lnTo>
                  <a:lnTo>
                    <a:pt x="3039" y="0"/>
                  </a:lnTo>
                  <a:lnTo>
                    <a:pt x="3039" y="0"/>
                  </a:lnTo>
                  <a:lnTo>
                    <a:pt x="3040" y="0"/>
                  </a:lnTo>
                  <a:cubicBezTo>
                    <a:pt x="3197" y="0"/>
                    <a:pt x="3324" y="127"/>
                    <a:pt x="3324" y="284"/>
                  </a:cubicBezTo>
                  <a:cubicBezTo>
                    <a:pt x="3324" y="355"/>
                    <a:pt x="3299" y="420"/>
                    <a:pt x="3256" y="470"/>
                  </a:cubicBezTo>
                  <a:close/>
                </a:path>
              </a:pathLst>
            </a:custGeom>
            <a:solidFill>
              <a:srgbClr val="FC37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7" name="组合 53"/>
            <p:cNvGrpSpPr/>
            <p:nvPr/>
          </p:nvGrpSpPr>
          <p:grpSpPr>
            <a:xfrm>
              <a:off x="5829315" y="3283747"/>
              <a:ext cx="496885" cy="551594"/>
              <a:chOff x="185738" y="3713163"/>
              <a:chExt cx="533400" cy="592138"/>
            </a:xfrm>
            <a:solidFill>
              <a:schemeClr val="bg1"/>
            </a:solidFill>
          </p:grpSpPr>
          <p:sp>
            <p:nvSpPr>
              <p:cNvPr id="154" name="Freeform 16"/>
              <p:cNvSpPr>
                <a:spLocks/>
              </p:cNvSpPr>
              <p:nvPr/>
            </p:nvSpPr>
            <p:spPr bwMode="auto">
              <a:xfrm>
                <a:off x="330201" y="3713163"/>
                <a:ext cx="53975" cy="125413"/>
              </a:xfrm>
              <a:custGeom>
                <a:avLst/>
                <a:gdLst>
                  <a:gd name="T0" fmla="*/ 7 w 14"/>
                  <a:gd name="T1" fmla="*/ 33 h 33"/>
                  <a:gd name="T2" fmla="*/ 14 w 14"/>
                  <a:gd name="T3" fmla="*/ 26 h 33"/>
                  <a:gd name="T4" fmla="*/ 14 w 14"/>
                  <a:gd name="T5" fmla="*/ 6 h 33"/>
                  <a:gd name="T6" fmla="*/ 7 w 14"/>
                  <a:gd name="T7" fmla="*/ 0 h 33"/>
                  <a:gd name="T8" fmla="*/ 0 w 14"/>
                  <a:gd name="T9" fmla="*/ 6 h 33"/>
                  <a:gd name="T10" fmla="*/ 0 w 14"/>
                  <a:gd name="T11" fmla="*/ 26 h 33"/>
                  <a:gd name="T12" fmla="*/ 7 w 14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33">
                    <a:moveTo>
                      <a:pt x="7" y="33"/>
                    </a:moveTo>
                    <a:cubicBezTo>
                      <a:pt x="10" y="33"/>
                      <a:pt x="14" y="29"/>
                      <a:pt x="14" y="2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3"/>
                      <a:pt x="10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9"/>
                      <a:pt x="3" y="33"/>
                      <a:pt x="7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17"/>
              <p:cNvSpPr>
                <a:spLocks/>
              </p:cNvSpPr>
              <p:nvPr/>
            </p:nvSpPr>
            <p:spPr bwMode="auto">
              <a:xfrm>
                <a:off x="520701" y="3713163"/>
                <a:ext cx="53975" cy="125413"/>
              </a:xfrm>
              <a:custGeom>
                <a:avLst/>
                <a:gdLst>
                  <a:gd name="T0" fmla="*/ 7 w 14"/>
                  <a:gd name="T1" fmla="*/ 33 h 33"/>
                  <a:gd name="T2" fmla="*/ 14 w 14"/>
                  <a:gd name="T3" fmla="*/ 26 h 33"/>
                  <a:gd name="T4" fmla="*/ 14 w 14"/>
                  <a:gd name="T5" fmla="*/ 6 h 33"/>
                  <a:gd name="T6" fmla="*/ 7 w 14"/>
                  <a:gd name="T7" fmla="*/ 0 h 33"/>
                  <a:gd name="T8" fmla="*/ 0 w 14"/>
                  <a:gd name="T9" fmla="*/ 6 h 33"/>
                  <a:gd name="T10" fmla="*/ 0 w 14"/>
                  <a:gd name="T11" fmla="*/ 26 h 33"/>
                  <a:gd name="T12" fmla="*/ 7 w 14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33">
                    <a:moveTo>
                      <a:pt x="7" y="33"/>
                    </a:moveTo>
                    <a:cubicBezTo>
                      <a:pt x="11" y="33"/>
                      <a:pt x="14" y="29"/>
                      <a:pt x="14" y="2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9"/>
                      <a:pt x="3" y="33"/>
                      <a:pt x="7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18"/>
              <p:cNvSpPr>
                <a:spLocks noEditPoints="1"/>
              </p:cNvSpPr>
              <p:nvPr/>
            </p:nvSpPr>
            <p:spPr bwMode="auto">
              <a:xfrm>
                <a:off x="185738" y="3773488"/>
                <a:ext cx="533400" cy="531813"/>
              </a:xfrm>
              <a:custGeom>
                <a:avLst/>
                <a:gdLst>
                  <a:gd name="T0" fmla="*/ 132 w 140"/>
                  <a:gd name="T1" fmla="*/ 0 h 141"/>
                  <a:gd name="T2" fmla="*/ 109 w 140"/>
                  <a:gd name="T3" fmla="*/ 0 h 141"/>
                  <a:gd name="T4" fmla="*/ 109 w 140"/>
                  <a:gd name="T5" fmla="*/ 10 h 141"/>
                  <a:gd name="T6" fmla="*/ 95 w 140"/>
                  <a:gd name="T7" fmla="*/ 24 h 141"/>
                  <a:gd name="T8" fmla="*/ 81 w 140"/>
                  <a:gd name="T9" fmla="*/ 10 h 141"/>
                  <a:gd name="T10" fmla="*/ 81 w 140"/>
                  <a:gd name="T11" fmla="*/ 0 h 141"/>
                  <a:gd name="T12" fmla="*/ 59 w 140"/>
                  <a:gd name="T13" fmla="*/ 0 h 141"/>
                  <a:gd name="T14" fmla="*/ 59 w 140"/>
                  <a:gd name="T15" fmla="*/ 10 h 141"/>
                  <a:gd name="T16" fmla="*/ 45 w 140"/>
                  <a:gd name="T17" fmla="*/ 24 h 141"/>
                  <a:gd name="T18" fmla="*/ 30 w 140"/>
                  <a:gd name="T19" fmla="*/ 10 h 141"/>
                  <a:gd name="T20" fmla="*/ 30 w 140"/>
                  <a:gd name="T21" fmla="*/ 0 h 141"/>
                  <a:gd name="T22" fmla="*/ 8 w 140"/>
                  <a:gd name="T23" fmla="*/ 0 h 141"/>
                  <a:gd name="T24" fmla="*/ 0 w 140"/>
                  <a:gd name="T25" fmla="*/ 8 h 141"/>
                  <a:gd name="T26" fmla="*/ 0 w 140"/>
                  <a:gd name="T27" fmla="*/ 133 h 141"/>
                  <a:gd name="T28" fmla="*/ 8 w 140"/>
                  <a:gd name="T29" fmla="*/ 141 h 141"/>
                  <a:gd name="T30" fmla="*/ 132 w 140"/>
                  <a:gd name="T31" fmla="*/ 141 h 141"/>
                  <a:gd name="T32" fmla="*/ 140 w 140"/>
                  <a:gd name="T33" fmla="*/ 133 h 141"/>
                  <a:gd name="T34" fmla="*/ 140 w 140"/>
                  <a:gd name="T35" fmla="*/ 8 h 141"/>
                  <a:gd name="T36" fmla="*/ 132 w 140"/>
                  <a:gd name="T37" fmla="*/ 0 h 141"/>
                  <a:gd name="T38" fmla="*/ 129 w 140"/>
                  <a:gd name="T39" fmla="*/ 128 h 141"/>
                  <a:gd name="T40" fmla="*/ 11 w 140"/>
                  <a:gd name="T41" fmla="*/ 128 h 141"/>
                  <a:gd name="T42" fmla="*/ 11 w 140"/>
                  <a:gd name="T43" fmla="*/ 44 h 141"/>
                  <a:gd name="T44" fmla="*/ 129 w 140"/>
                  <a:gd name="T45" fmla="*/ 44 h 141"/>
                  <a:gd name="T46" fmla="*/ 129 w 140"/>
                  <a:gd name="T47" fmla="*/ 128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0" h="141">
                    <a:moveTo>
                      <a:pt x="132" y="0"/>
                    </a:moveTo>
                    <a:cubicBezTo>
                      <a:pt x="109" y="0"/>
                      <a:pt x="109" y="0"/>
                      <a:pt x="109" y="0"/>
                    </a:cubicBezTo>
                    <a:cubicBezTo>
                      <a:pt x="109" y="10"/>
                      <a:pt x="109" y="10"/>
                      <a:pt x="109" y="10"/>
                    </a:cubicBezTo>
                    <a:cubicBezTo>
                      <a:pt x="109" y="18"/>
                      <a:pt x="103" y="24"/>
                      <a:pt x="95" y="24"/>
                    </a:cubicBezTo>
                    <a:cubicBezTo>
                      <a:pt x="87" y="24"/>
                      <a:pt x="81" y="18"/>
                      <a:pt x="81" y="1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59" y="18"/>
                      <a:pt x="53" y="24"/>
                      <a:pt x="45" y="24"/>
                    </a:cubicBezTo>
                    <a:cubicBezTo>
                      <a:pt x="37" y="24"/>
                      <a:pt x="30" y="18"/>
                      <a:pt x="30" y="1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38"/>
                      <a:pt x="4" y="141"/>
                      <a:pt x="8" y="141"/>
                    </a:cubicBezTo>
                    <a:cubicBezTo>
                      <a:pt x="132" y="141"/>
                      <a:pt x="132" y="141"/>
                      <a:pt x="132" y="141"/>
                    </a:cubicBezTo>
                    <a:cubicBezTo>
                      <a:pt x="136" y="141"/>
                      <a:pt x="140" y="138"/>
                      <a:pt x="140" y="133"/>
                    </a:cubicBezTo>
                    <a:cubicBezTo>
                      <a:pt x="140" y="8"/>
                      <a:pt x="140" y="8"/>
                      <a:pt x="140" y="8"/>
                    </a:cubicBezTo>
                    <a:cubicBezTo>
                      <a:pt x="140" y="4"/>
                      <a:pt x="136" y="0"/>
                      <a:pt x="132" y="0"/>
                    </a:cubicBezTo>
                    <a:close/>
                    <a:moveTo>
                      <a:pt x="129" y="128"/>
                    </a:moveTo>
                    <a:cubicBezTo>
                      <a:pt x="11" y="128"/>
                      <a:pt x="11" y="128"/>
                      <a:pt x="11" y="128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29" y="44"/>
                      <a:pt x="129" y="44"/>
                      <a:pt x="129" y="44"/>
                    </a:cubicBezTo>
                    <a:lnTo>
                      <a:pt x="129" y="1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19"/>
              <p:cNvSpPr>
                <a:spLocks/>
              </p:cNvSpPr>
              <p:nvPr/>
            </p:nvSpPr>
            <p:spPr bwMode="auto">
              <a:xfrm>
                <a:off x="319088" y="4000500"/>
                <a:ext cx="128588" cy="206375"/>
              </a:xfrm>
              <a:custGeom>
                <a:avLst/>
                <a:gdLst>
                  <a:gd name="T0" fmla="*/ 32 w 34"/>
                  <a:gd name="T1" fmla="*/ 49 h 55"/>
                  <a:gd name="T2" fmla="*/ 11 w 34"/>
                  <a:gd name="T3" fmla="*/ 49 h 55"/>
                  <a:gd name="T4" fmla="*/ 26 w 34"/>
                  <a:gd name="T5" fmla="*/ 30 h 55"/>
                  <a:gd name="T6" fmla="*/ 27 w 34"/>
                  <a:gd name="T7" fmla="*/ 29 h 55"/>
                  <a:gd name="T8" fmla="*/ 30 w 34"/>
                  <a:gd name="T9" fmla="*/ 25 h 55"/>
                  <a:gd name="T10" fmla="*/ 32 w 34"/>
                  <a:gd name="T11" fmla="*/ 22 h 55"/>
                  <a:gd name="T12" fmla="*/ 33 w 34"/>
                  <a:gd name="T13" fmla="*/ 18 h 55"/>
                  <a:gd name="T14" fmla="*/ 34 w 34"/>
                  <a:gd name="T15" fmla="*/ 14 h 55"/>
                  <a:gd name="T16" fmla="*/ 30 w 34"/>
                  <a:gd name="T17" fmla="*/ 4 h 55"/>
                  <a:gd name="T18" fmla="*/ 18 w 34"/>
                  <a:gd name="T19" fmla="*/ 0 h 55"/>
                  <a:gd name="T20" fmla="*/ 5 w 34"/>
                  <a:gd name="T21" fmla="*/ 4 h 55"/>
                  <a:gd name="T22" fmla="*/ 1 w 34"/>
                  <a:gd name="T23" fmla="*/ 16 h 55"/>
                  <a:gd name="T24" fmla="*/ 1 w 34"/>
                  <a:gd name="T25" fmla="*/ 18 h 55"/>
                  <a:gd name="T26" fmla="*/ 10 w 34"/>
                  <a:gd name="T27" fmla="*/ 18 h 55"/>
                  <a:gd name="T28" fmla="*/ 10 w 34"/>
                  <a:gd name="T29" fmla="*/ 16 h 55"/>
                  <a:gd name="T30" fmla="*/ 18 w 34"/>
                  <a:gd name="T31" fmla="*/ 6 h 55"/>
                  <a:gd name="T32" fmla="*/ 25 w 34"/>
                  <a:gd name="T33" fmla="*/ 14 h 55"/>
                  <a:gd name="T34" fmla="*/ 24 w 34"/>
                  <a:gd name="T35" fmla="*/ 17 h 55"/>
                  <a:gd name="T36" fmla="*/ 24 w 34"/>
                  <a:gd name="T37" fmla="*/ 19 h 55"/>
                  <a:gd name="T38" fmla="*/ 23 w 34"/>
                  <a:gd name="T39" fmla="*/ 21 h 55"/>
                  <a:gd name="T40" fmla="*/ 21 w 34"/>
                  <a:gd name="T41" fmla="*/ 23 h 55"/>
                  <a:gd name="T42" fmla="*/ 19 w 34"/>
                  <a:gd name="T43" fmla="*/ 26 h 55"/>
                  <a:gd name="T44" fmla="*/ 18 w 34"/>
                  <a:gd name="T45" fmla="*/ 28 h 55"/>
                  <a:gd name="T46" fmla="*/ 0 w 34"/>
                  <a:gd name="T47" fmla="*/ 49 h 55"/>
                  <a:gd name="T48" fmla="*/ 0 w 34"/>
                  <a:gd name="T49" fmla="*/ 55 h 55"/>
                  <a:gd name="T50" fmla="*/ 32 w 34"/>
                  <a:gd name="T51" fmla="*/ 55 h 55"/>
                  <a:gd name="T52" fmla="*/ 32 w 34"/>
                  <a:gd name="T53" fmla="*/ 4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4" h="55">
                    <a:moveTo>
                      <a:pt x="32" y="49"/>
                    </a:moveTo>
                    <a:cubicBezTo>
                      <a:pt x="11" y="49"/>
                      <a:pt x="11" y="49"/>
                      <a:pt x="11" y="49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8" y="27"/>
                      <a:pt x="29" y="26"/>
                      <a:pt x="30" y="25"/>
                    </a:cubicBezTo>
                    <a:cubicBezTo>
                      <a:pt x="30" y="25"/>
                      <a:pt x="31" y="24"/>
                      <a:pt x="32" y="22"/>
                    </a:cubicBezTo>
                    <a:cubicBezTo>
                      <a:pt x="32" y="21"/>
                      <a:pt x="33" y="20"/>
                      <a:pt x="33" y="18"/>
                    </a:cubicBezTo>
                    <a:cubicBezTo>
                      <a:pt x="34" y="17"/>
                      <a:pt x="34" y="15"/>
                      <a:pt x="34" y="14"/>
                    </a:cubicBezTo>
                    <a:cubicBezTo>
                      <a:pt x="34" y="9"/>
                      <a:pt x="32" y="6"/>
                      <a:pt x="30" y="4"/>
                    </a:cubicBezTo>
                    <a:cubicBezTo>
                      <a:pt x="27" y="1"/>
                      <a:pt x="23" y="0"/>
                      <a:pt x="18" y="0"/>
                    </a:cubicBezTo>
                    <a:cubicBezTo>
                      <a:pt x="12" y="0"/>
                      <a:pt x="8" y="1"/>
                      <a:pt x="5" y="4"/>
                    </a:cubicBezTo>
                    <a:cubicBezTo>
                      <a:pt x="3" y="7"/>
                      <a:pt x="1" y="11"/>
                      <a:pt x="1" y="16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9"/>
                      <a:pt x="13" y="6"/>
                      <a:pt x="18" y="6"/>
                    </a:cubicBezTo>
                    <a:cubicBezTo>
                      <a:pt x="23" y="6"/>
                      <a:pt x="25" y="8"/>
                      <a:pt x="25" y="14"/>
                    </a:cubicBezTo>
                    <a:cubicBezTo>
                      <a:pt x="25" y="15"/>
                      <a:pt x="25" y="16"/>
                      <a:pt x="24" y="17"/>
                    </a:cubicBezTo>
                    <a:cubicBezTo>
                      <a:pt x="24" y="18"/>
                      <a:pt x="24" y="18"/>
                      <a:pt x="24" y="19"/>
                    </a:cubicBezTo>
                    <a:cubicBezTo>
                      <a:pt x="24" y="20"/>
                      <a:pt x="23" y="21"/>
                      <a:pt x="23" y="21"/>
                    </a:cubicBezTo>
                    <a:cubicBezTo>
                      <a:pt x="22" y="22"/>
                      <a:pt x="21" y="23"/>
                      <a:pt x="21" y="23"/>
                    </a:cubicBezTo>
                    <a:cubicBezTo>
                      <a:pt x="21" y="24"/>
                      <a:pt x="20" y="25"/>
                      <a:pt x="19" y="26"/>
                    </a:cubicBezTo>
                    <a:cubicBezTo>
                      <a:pt x="18" y="27"/>
                      <a:pt x="18" y="28"/>
                      <a:pt x="18" y="28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32" y="55"/>
                      <a:pt x="32" y="55"/>
                      <a:pt x="32" y="55"/>
                    </a:cubicBezTo>
                    <a:lnTo>
                      <a:pt x="32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20"/>
              <p:cNvSpPr>
                <a:spLocks noEditPoints="1"/>
              </p:cNvSpPr>
              <p:nvPr/>
            </p:nvSpPr>
            <p:spPr bwMode="auto">
              <a:xfrm>
                <a:off x="471488" y="4000500"/>
                <a:ext cx="136525" cy="206375"/>
              </a:xfrm>
              <a:custGeom>
                <a:avLst/>
                <a:gdLst>
                  <a:gd name="T0" fmla="*/ 45 w 86"/>
                  <a:gd name="T1" fmla="*/ 130 h 130"/>
                  <a:gd name="T2" fmla="*/ 67 w 86"/>
                  <a:gd name="T3" fmla="*/ 130 h 130"/>
                  <a:gd name="T4" fmla="*/ 67 w 86"/>
                  <a:gd name="T5" fmla="*/ 94 h 130"/>
                  <a:gd name="T6" fmla="*/ 86 w 86"/>
                  <a:gd name="T7" fmla="*/ 94 h 130"/>
                  <a:gd name="T8" fmla="*/ 86 w 86"/>
                  <a:gd name="T9" fmla="*/ 80 h 130"/>
                  <a:gd name="T10" fmla="*/ 67 w 86"/>
                  <a:gd name="T11" fmla="*/ 80 h 130"/>
                  <a:gd name="T12" fmla="*/ 67 w 86"/>
                  <a:gd name="T13" fmla="*/ 0 h 130"/>
                  <a:gd name="T14" fmla="*/ 41 w 86"/>
                  <a:gd name="T15" fmla="*/ 0 h 130"/>
                  <a:gd name="T16" fmla="*/ 0 w 86"/>
                  <a:gd name="T17" fmla="*/ 75 h 130"/>
                  <a:gd name="T18" fmla="*/ 0 w 86"/>
                  <a:gd name="T19" fmla="*/ 94 h 130"/>
                  <a:gd name="T20" fmla="*/ 45 w 86"/>
                  <a:gd name="T21" fmla="*/ 94 h 130"/>
                  <a:gd name="T22" fmla="*/ 45 w 86"/>
                  <a:gd name="T23" fmla="*/ 130 h 130"/>
                  <a:gd name="T24" fmla="*/ 21 w 86"/>
                  <a:gd name="T25" fmla="*/ 80 h 130"/>
                  <a:gd name="T26" fmla="*/ 45 w 86"/>
                  <a:gd name="T27" fmla="*/ 21 h 130"/>
                  <a:gd name="T28" fmla="*/ 45 w 86"/>
                  <a:gd name="T29" fmla="*/ 80 h 130"/>
                  <a:gd name="T30" fmla="*/ 21 w 86"/>
                  <a:gd name="T31" fmla="*/ 8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6" h="130">
                    <a:moveTo>
                      <a:pt x="45" y="130"/>
                    </a:moveTo>
                    <a:lnTo>
                      <a:pt x="67" y="130"/>
                    </a:lnTo>
                    <a:lnTo>
                      <a:pt x="67" y="94"/>
                    </a:lnTo>
                    <a:lnTo>
                      <a:pt x="86" y="94"/>
                    </a:lnTo>
                    <a:lnTo>
                      <a:pt x="86" y="80"/>
                    </a:lnTo>
                    <a:lnTo>
                      <a:pt x="67" y="80"/>
                    </a:lnTo>
                    <a:lnTo>
                      <a:pt x="67" y="0"/>
                    </a:lnTo>
                    <a:lnTo>
                      <a:pt x="41" y="0"/>
                    </a:lnTo>
                    <a:lnTo>
                      <a:pt x="0" y="75"/>
                    </a:lnTo>
                    <a:lnTo>
                      <a:pt x="0" y="94"/>
                    </a:lnTo>
                    <a:lnTo>
                      <a:pt x="45" y="94"/>
                    </a:lnTo>
                    <a:lnTo>
                      <a:pt x="45" y="130"/>
                    </a:lnTo>
                    <a:close/>
                    <a:moveTo>
                      <a:pt x="21" y="80"/>
                    </a:moveTo>
                    <a:lnTo>
                      <a:pt x="45" y="21"/>
                    </a:lnTo>
                    <a:lnTo>
                      <a:pt x="45" y="80"/>
                    </a:lnTo>
                    <a:lnTo>
                      <a:pt x="21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160" name="Freeform 8"/>
          <p:cNvSpPr>
            <a:spLocks/>
          </p:cNvSpPr>
          <p:nvPr/>
        </p:nvSpPr>
        <p:spPr bwMode="auto">
          <a:xfrm>
            <a:off x="8376134" y="2683549"/>
            <a:ext cx="2116637" cy="1459714"/>
          </a:xfrm>
          <a:custGeom>
            <a:avLst/>
            <a:gdLst>
              <a:gd name="T0" fmla="*/ 3255 w 3324"/>
              <a:gd name="T1" fmla="*/ 1687 h 2157"/>
              <a:gd name="T2" fmla="*/ 1879 w 3324"/>
              <a:gd name="T3" fmla="*/ 100 h 2157"/>
              <a:gd name="T4" fmla="*/ 1879 w 3324"/>
              <a:gd name="T5" fmla="*/ 100 h 2157"/>
              <a:gd name="T6" fmla="*/ 1662 w 3324"/>
              <a:gd name="T7" fmla="*/ 0 h 2157"/>
              <a:gd name="T8" fmla="*/ 1450 w 3324"/>
              <a:gd name="T9" fmla="*/ 95 h 2157"/>
              <a:gd name="T10" fmla="*/ 1450 w 3324"/>
              <a:gd name="T11" fmla="*/ 95 h 2157"/>
              <a:gd name="T12" fmla="*/ 82 w 3324"/>
              <a:gd name="T13" fmla="*/ 1672 h 2157"/>
              <a:gd name="T14" fmla="*/ 0 w 3324"/>
              <a:gd name="T15" fmla="*/ 1872 h 2157"/>
              <a:gd name="T16" fmla="*/ 283 w 3324"/>
              <a:gd name="T17" fmla="*/ 2157 h 2157"/>
              <a:gd name="T18" fmla="*/ 283 w 3324"/>
              <a:gd name="T19" fmla="*/ 2157 h 2157"/>
              <a:gd name="T20" fmla="*/ 284 w 3324"/>
              <a:gd name="T21" fmla="*/ 2157 h 2157"/>
              <a:gd name="T22" fmla="*/ 3038 w 3324"/>
              <a:gd name="T23" fmla="*/ 2157 h 2157"/>
              <a:gd name="T24" fmla="*/ 3038 w 3324"/>
              <a:gd name="T25" fmla="*/ 2157 h 2157"/>
              <a:gd name="T26" fmla="*/ 3039 w 3324"/>
              <a:gd name="T27" fmla="*/ 2157 h 2157"/>
              <a:gd name="T28" fmla="*/ 3324 w 3324"/>
              <a:gd name="T29" fmla="*/ 1872 h 2157"/>
              <a:gd name="T30" fmla="*/ 3255 w 3324"/>
              <a:gd name="T31" fmla="*/ 1687 h 2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24" h="2157">
                <a:moveTo>
                  <a:pt x="3255" y="1687"/>
                </a:moveTo>
                <a:lnTo>
                  <a:pt x="1879" y="100"/>
                </a:lnTo>
                <a:lnTo>
                  <a:pt x="1879" y="100"/>
                </a:lnTo>
                <a:cubicBezTo>
                  <a:pt x="1827" y="39"/>
                  <a:pt x="1749" y="0"/>
                  <a:pt x="1662" y="0"/>
                </a:cubicBezTo>
                <a:cubicBezTo>
                  <a:pt x="1578" y="0"/>
                  <a:pt x="1502" y="36"/>
                  <a:pt x="1450" y="95"/>
                </a:cubicBezTo>
                <a:lnTo>
                  <a:pt x="1450" y="95"/>
                </a:lnTo>
                <a:lnTo>
                  <a:pt x="82" y="1672"/>
                </a:lnTo>
                <a:cubicBezTo>
                  <a:pt x="31" y="1723"/>
                  <a:pt x="0" y="1794"/>
                  <a:pt x="0" y="1872"/>
                </a:cubicBezTo>
                <a:cubicBezTo>
                  <a:pt x="0" y="2029"/>
                  <a:pt x="126" y="2156"/>
                  <a:pt x="283" y="2157"/>
                </a:cubicBezTo>
                <a:lnTo>
                  <a:pt x="283" y="2157"/>
                </a:lnTo>
                <a:lnTo>
                  <a:pt x="284" y="2157"/>
                </a:lnTo>
                <a:lnTo>
                  <a:pt x="3038" y="2157"/>
                </a:lnTo>
                <a:lnTo>
                  <a:pt x="3038" y="2157"/>
                </a:lnTo>
                <a:lnTo>
                  <a:pt x="3039" y="2157"/>
                </a:lnTo>
                <a:cubicBezTo>
                  <a:pt x="3197" y="2157"/>
                  <a:pt x="3324" y="2029"/>
                  <a:pt x="3324" y="1872"/>
                </a:cubicBezTo>
                <a:cubicBezTo>
                  <a:pt x="3324" y="1802"/>
                  <a:pt x="3298" y="1737"/>
                  <a:pt x="3255" y="168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8" name="组合 70"/>
          <p:cNvGrpSpPr/>
          <p:nvPr/>
        </p:nvGrpSpPr>
        <p:grpSpPr>
          <a:xfrm>
            <a:off x="9663277" y="2045608"/>
            <a:ext cx="2115109" cy="1461326"/>
            <a:chOff x="7995005" y="3049516"/>
            <a:chExt cx="2253896" cy="1476520"/>
          </a:xfrm>
        </p:grpSpPr>
        <p:sp>
          <p:nvSpPr>
            <p:cNvPr id="165" name="Freeform 9"/>
            <p:cNvSpPr>
              <a:spLocks/>
            </p:cNvSpPr>
            <p:nvPr/>
          </p:nvSpPr>
          <p:spPr bwMode="auto">
            <a:xfrm>
              <a:off x="7995005" y="3049516"/>
              <a:ext cx="2253896" cy="1476520"/>
            </a:xfrm>
            <a:custGeom>
              <a:avLst/>
              <a:gdLst>
                <a:gd name="T0" fmla="*/ 3256 w 3324"/>
                <a:gd name="T1" fmla="*/ 470 h 2157"/>
                <a:gd name="T2" fmla="*/ 1880 w 3324"/>
                <a:gd name="T3" fmla="*/ 2056 h 2157"/>
                <a:gd name="T4" fmla="*/ 1880 w 3324"/>
                <a:gd name="T5" fmla="*/ 2056 h 2157"/>
                <a:gd name="T6" fmla="*/ 1663 w 3324"/>
                <a:gd name="T7" fmla="*/ 2157 h 2157"/>
                <a:gd name="T8" fmla="*/ 1451 w 3324"/>
                <a:gd name="T9" fmla="*/ 2062 h 2157"/>
                <a:gd name="T10" fmla="*/ 1450 w 3324"/>
                <a:gd name="T11" fmla="*/ 2062 h 2157"/>
                <a:gd name="T12" fmla="*/ 83 w 3324"/>
                <a:gd name="T13" fmla="*/ 485 h 2157"/>
                <a:gd name="T14" fmla="*/ 0 w 3324"/>
                <a:gd name="T15" fmla="*/ 284 h 2157"/>
                <a:gd name="T16" fmla="*/ 283 w 3324"/>
                <a:gd name="T17" fmla="*/ 0 h 2157"/>
                <a:gd name="T18" fmla="*/ 283 w 3324"/>
                <a:gd name="T19" fmla="*/ 0 h 2157"/>
                <a:gd name="T20" fmla="*/ 284 w 3324"/>
                <a:gd name="T21" fmla="*/ 0 h 2157"/>
                <a:gd name="T22" fmla="*/ 3039 w 3324"/>
                <a:gd name="T23" fmla="*/ 0 h 2157"/>
                <a:gd name="T24" fmla="*/ 3039 w 3324"/>
                <a:gd name="T25" fmla="*/ 0 h 2157"/>
                <a:gd name="T26" fmla="*/ 3040 w 3324"/>
                <a:gd name="T27" fmla="*/ 0 h 2157"/>
                <a:gd name="T28" fmla="*/ 3324 w 3324"/>
                <a:gd name="T29" fmla="*/ 284 h 2157"/>
                <a:gd name="T30" fmla="*/ 3256 w 3324"/>
                <a:gd name="T31" fmla="*/ 470 h 2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24" h="2157">
                  <a:moveTo>
                    <a:pt x="3256" y="470"/>
                  </a:moveTo>
                  <a:lnTo>
                    <a:pt x="1880" y="2056"/>
                  </a:lnTo>
                  <a:lnTo>
                    <a:pt x="1880" y="2056"/>
                  </a:lnTo>
                  <a:cubicBezTo>
                    <a:pt x="1828" y="2118"/>
                    <a:pt x="1750" y="2157"/>
                    <a:pt x="1663" y="2157"/>
                  </a:cubicBezTo>
                  <a:cubicBezTo>
                    <a:pt x="1578" y="2157"/>
                    <a:pt x="1503" y="2120"/>
                    <a:pt x="1451" y="2062"/>
                  </a:cubicBezTo>
                  <a:lnTo>
                    <a:pt x="1450" y="2062"/>
                  </a:lnTo>
                  <a:lnTo>
                    <a:pt x="83" y="485"/>
                  </a:lnTo>
                  <a:cubicBezTo>
                    <a:pt x="32" y="433"/>
                    <a:pt x="0" y="363"/>
                    <a:pt x="0" y="284"/>
                  </a:cubicBezTo>
                  <a:cubicBezTo>
                    <a:pt x="0" y="128"/>
                    <a:pt x="127" y="1"/>
                    <a:pt x="283" y="0"/>
                  </a:cubicBezTo>
                  <a:lnTo>
                    <a:pt x="283" y="0"/>
                  </a:lnTo>
                  <a:lnTo>
                    <a:pt x="284" y="0"/>
                  </a:lnTo>
                  <a:lnTo>
                    <a:pt x="3039" y="0"/>
                  </a:lnTo>
                  <a:lnTo>
                    <a:pt x="3039" y="0"/>
                  </a:lnTo>
                  <a:lnTo>
                    <a:pt x="3040" y="0"/>
                  </a:lnTo>
                  <a:cubicBezTo>
                    <a:pt x="3197" y="0"/>
                    <a:pt x="3324" y="127"/>
                    <a:pt x="3324" y="284"/>
                  </a:cubicBezTo>
                  <a:cubicBezTo>
                    <a:pt x="3324" y="355"/>
                    <a:pt x="3299" y="420"/>
                    <a:pt x="3256" y="47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任意多边形 65"/>
            <p:cNvSpPr>
              <a:spLocks/>
            </p:cNvSpPr>
            <p:nvPr/>
          </p:nvSpPr>
          <p:spPr bwMode="auto">
            <a:xfrm>
              <a:off x="8711406" y="3251966"/>
              <a:ext cx="821094" cy="615184"/>
            </a:xfrm>
            <a:custGeom>
              <a:avLst/>
              <a:gdLst>
                <a:gd name="connsiteX0" fmla="*/ 662169 w 1067906"/>
                <a:gd name="connsiteY0" fmla="*/ 549275 h 800100"/>
                <a:gd name="connsiteX1" fmla="*/ 979485 w 1067906"/>
                <a:gd name="connsiteY1" fmla="*/ 549275 h 800100"/>
                <a:gd name="connsiteX2" fmla="*/ 1014373 w 1067906"/>
                <a:gd name="connsiteY2" fmla="*/ 569208 h 800100"/>
                <a:gd name="connsiteX3" fmla="*/ 1067536 w 1067906"/>
                <a:gd name="connsiteY3" fmla="*/ 773523 h 800100"/>
                <a:gd name="connsiteX4" fmla="*/ 1045939 w 1067906"/>
                <a:gd name="connsiteY4" fmla="*/ 800100 h 800100"/>
                <a:gd name="connsiteX5" fmla="*/ 597377 w 1067906"/>
                <a:gd name="connsiteY5" fmla="*/ 800100 h 800100"/>
                <a:gd name="connsiteX6" fmla="*/ 577441 w 1067906"/>
                <a:gd name="connsiteY6" fmla="*/ 771862 h 800100"/>
                <a:gd name="connsiteX7" fmla="*/ 628943 w 1067906"/>
                <a:gd name="connsiteY7" fmla="*/ 572530 h 800100"/>
                <a:gd name="connsiteX8" fmla="*/ 662169 w 1067906"/>
                <a:gd name="connsiteY8" fmla="*/ 549275 h 800100"/>
                <a:gd name="connsiteX9" fmla="*/ 85906 w 1067906"/>
                <a:gd name="connsiteY9" fmla="*/ 549275 h 800100"/>
                <a:gd name="connsiteX10" fmla="*/ 403222 w 1067906"/>
                <a:gd name="connsiteY10" fmla="*/ 549275 h 800100"/>
                <a:gd name="connsiteX11" fmla="*/ 438110 w 1067906"/>
                <a:gd name="connsiteY11" fmla="*/ 569208 h 800100"/>
                <a:gd name="connsiteX12" fmla="*/ 491273 w 1067906"/>
                <a:gd name="connsiteY12" fmla="*/ 773523 h 800100"/>
                <a:gd name="connsiteX13" fmla="*/ 469676 w 1067906"/>
                <a:gd name="connsiteY13" fmla="*/ 800100 h 800100"/>
                <a:gd name="connsiteX14" fmla="*/ 21114 w 1067906"/>
                <a:gd name="connsiteY14" fmla="*/ 800100 h 800100"/>
                <a:gd name="connsiteX15" fmla="*/ 1178 w 1067906"/>
                <a:gd name="connsiteY15" fmla="*/ 771862 h 800100"/>
                <a:gd name="connsiteX16" fmla="*/ 52680 w 1067906"/>
                <a:gd name="connsiteY16" fmla="*/ 572530 h 800100"/>
                <a:gd name="connsiteX17" fmla="*/ 85906 w 1067906"/>
                <a:gd name="connsiteY17" fmla="*/ 549275 h 800100"/>
                <a:gd name="connsiteX18" fmla="*/ 891545 w 1067906"/>
                <a:gd name="connsiteY18" fmla="*/ 334962 h 800100"/>
                <a:gd name="connsiteX19" fmla="*/ 905833 w 1067906"/>
                <a:gd name="connsiteY19" fmla="*/ 422275 h 800100"/>
                <a:gd name="connsiteX20" fmla="*/ 994733 w 1067906"/>
                <a:gd name="connsiteY20" fmla="*/ 438150 h 800100"/>
                <a:gd name="connsiteX21" fmla="*/ 905833 w 1067906"/>
                <a:gd name="connsiteY21" fmla="*/ 454025 h 800100"/>
                <a:gd name="connsiteX22" fmla="*/ 891545 w 1067906"/>
                <a:gd name="connsiteY22" fmla="*/ 542925 h 800100"/>
                <a:gd name="connsiteX23" fmla="*/ 877258 w 1067906"/>
                <a:gd name="connsiteY23" fmla="*/ 454025 h 800100"/>
                <a:gd name="connsiteX24" fmla="*/ 786770 w 1067906"/>
                <a:gd name="connsiteY24" fmla="*/ 438150 h 800100"/>
                <a:gd name="connsiteX25" fmla="*/ 875670 w 1067906"/>
                <a:gd name="connsiteY25" fmla="*/ 422275 h 800100"/>
                <a:gd name="connsiteX26" fmla="*/ 346257 w 1067906"/>
                <a:gd name="connsiteY26" fmla="*/ 247650 h 800100"/>
                <a:gd name="connsiteX27" fmla="*/ 663573 w 1067906"/>
                <a:gd name="connsiteY27" fmla="*/ 247650 h 800100"/>
                <a:gd name="connsiteX28" fmla="*/ 698461 w 1067906"/>
                <a:gd name="connsiteY28" fmla="*/ 267583 h 800100"/>
                <a:gd name="connsiteX29" fmla="*/ 751624 w 1067906"/>
                <a:gd name="connsiteY29" fmla="*/ 471897 h 800100"/>
                <a:gd name="connsiteX30" fmla="*/ 730027 w 1067906"/>
                <a:gd name="connsiteY30" fmla="*/ 498475 h 800100"/>
                <a:gd name="connsiteX31" fmla="*/ 281465 w 1067906"/>
                <a:gd name="connsiteY31" fmla="*/ 498475 h 800100"/>
                <a:gd name="connsiteX32" fmla="*/ 261529 w 1067906"/>
                <a:gd name="connsiteY32" fmla="*/ 470236 h 800100"/>
                <a:gd name="connsiteX33" fmla="*/ 313031 w 1067906"/>
                <a:gd name="connsiteY33" fmla="*/ 270905 h 800100"/>
                <a:gd name="connsiteX34" fmla="*/ 346257 w 1067906"/>
                <a:gd name="connsiteY34" fmla="*/ 247650 h 800100"/>
                <a:gd name="connsiteX35" fmla="*/ 283533 w 1067906"/>
                <a:gd name="connsiteY35" fmla="*/ 76200 h 800100"/>
                <a:gd name="connsiteX36" fmla="*/ 299408 w 1067906"/>
                <a:gd name="connsiteY36" fmla="*/ 165100 h 800100"/>
                <a:gd name="connsiteX37" fmla="*/ 388308 w 1067906"/>
                <a:gd name="connsiteY37" fmla="*/ 179388 h 800100"/>
                <a:gd name="connsiteX38" fmla="*/ 299408 w 1067906"/>
                <a:gd name="connsiteY38" fmla="*/ 195263 h 800100"/>
                <a:gd name="connsiteX39" fmla="*/ 283533 w 1067906"/>
                <a:gd name="connsiteY39" fmla="*/ 284163 h 800100"/>
                <a:gd name="connsiteX40" fmla="*/ 269245 w 1067906"/>
                <a:gd name="connsiteY40" fmla="*/ 196850 h 800100"/>
                <a:gd name="connsiteX41" fmla="*/ 180345 w 1067906"/>
                <a:gd name="connsiteY41" fmla="*/ 179388 h 800100"/>
                <a:gd name="connsiteX42" fmla="*/ 269245 w 1067906"/>
                <a:gd name="connsiteY42" fmla="*/ 165100 h 800100"/>
                <a:gd name="connsiteX43" fmla="*/ 769307 w 1067906"/>
                <a:gd name="connsiteY43" fmla="*/ 0 h 800100"/>
                <a:gd name="connsiteX44" fmla="*/ 783594 w 1067906"/>
                <a:gd name="connsiteY44" fmla="*/ 88900 h 800100"/>
                <a:gd name="connsiteX45" fmla="*/ 870907 w 1067906"/>
                <a:gd name="connsiteY45" fmla="*/ 103188 h 800100"/>
                <a:gd name="connsiteX46" fmla="*/ 783594 w 1067906"/>
                <a:gd name="connsiteY46" fmla="*/ 120650 h 800100"/>
                <a:gd name="connsiteX47" fmla="*/ 769307 w 1067906"/>
                <a:gd name="connsiteY47" fmla="*/ 207963 h 800100"/>
                <a:gd name="connsiteX48" fmla="*/ 751844 w 1067906"/>
                <a:gd name="connsiteY48" fmla="*/ 120650 h 800100"/>
                <a:gd name="connsiteX49" fmla="*/ 664532 w 1067906"/>
                <a:gd name="connsiteY49" fmla="*/ 103188 h 800100"/>
                <a:gd name="connsiteX50" fmla="*/ 751844 w 1067906"/>
                <a:gd name="connsiteY50" fmla="*/ 8890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67906" h="800100">
                  <a:moveTo>
                    <a:pt x="662169" y="549275"/>
                  </a:moveTo>
                  <a:cubicBezTo>
                    <a:pt x="705364" y="549275"/>
                    <a:pt x="904725" y="549275"/>
                    <a:pt x="979485" y="549275"/>
                  </a:cubicBezTo>
                  <a:cubicBezTo>
                    <a:pt x="1007728" y="549275"/>
                    <a:pt x="1014373" y="569208"/>
                    <a:pt x="1014373" y="569208"/>
                  </a:cubicBezTo>
                  <a:cubicBezTo>
                    <a:pt x="1014373" y="569208"/>
                    <a:pt x="1014373" y="569208"/>
                    <a:pt x="1067536" y="773523"/>
                  </a:cubicBezTo>
                  <a:cubicBezTo>
                    <a:pt x="1067536" y="773523"/>
                    <a:pt x="1072520" y="800100"/>
                    <a:pt x="1045939" y="800100"/>
                  </a:cubicBezTo>
                  <a:cubicBezTo>
                    <a:pt x="944597" y="800100"/>
                    <a:pt x="612329" y="800100"/>
                    <a:pt x="597377" y="800100"/>
                  </a:cubicBezTo>
                  <a:cubicBezTo>
                    <a:pt x="584086" y="800100"/>
                    <a:pt x="572457" y="788472"/>
                    <a:pt x="577441" y="771862"/>
                  </a:cubicBezTo>
                  <a:cubicBezTo>
                    <a:pt x="580764" y="755251"/>
                    <a:pt x="628943" y="572530"/>
                    <a:pt x="628943" y="572530"/>
                  </a:cubicBezTo>
                  <a:cubicBezTo>
                    <a:pt x="628943" y="572530"/>
                    <a:pt x="633927" y="549275"/>
                    <a:pt x="662169" y="549275"/>
                  </a:cubicBezTo>
                  <a:close/>
                  <a:moveTo>
                    <a:pt x="85906" y="549275"/>
                  </a:moveTo>
                  <a:cubicBezTo>
                    <a:pt x="129101" y="549275"/>
                    <a:pt x="328462" y="549275"/>
                    <a:pt x="403222" y="549275"/>
                  </a:cubicBezTo>
                  <a:cubicBezTo>
                    <a:pt x="431465" y="549275"/>
                    <a:pt x="438110" y="569208"/>
                    <a:pt x="438110" y="569208"/>
                  </a:cubicBezTo>
                  <a:lnTo>
                    <a:pt x="491273" y="773523"/>
                  </a:lnTo>
                  <a:cubicBezTo>
                    <a:pt x="491273" y="773523"/>
                    <a:pt x="496257" y="800100"/>
                    <a:pt x="469676" y="800100"/>
                  </a:cubicBezTo>
                  <a:cubicBezTo>
                    <a:pt x="368334" y="800100"/>
                    <a:pt x="36066" y="800100"/>
                    <a:pt x="21114" y="800100"/>
                  </a:cubicBezTo>
                  <a:cubicBezTo>
                    <a:pt x="7823" y="800100"/>
                    <a:pt x="-3806" y="788472"/>
                    <a:pt x="1178" y="771862"/>
                  </a:cubicBezTo>
                  <a:cubicBezTo>
                    <a:pt x="4501" y="755251"/>
                    <a:pt x="52680" y="572530"/>
                    <a:pt x="52680" y="572530"/>
                  </a:cubicBezTo>
                  <a:cubicBezTo>
                    <a:pt x="52680" y="572530"/>
                    <a:pt x="57664" y="549275"/>
                    <a:pt x="85906" y="549275"/>
                  </a:cubicBezTo>
                  <a:close/>
                  <a:moveTo>
                    <a:pt x="891545" y="334962"/>
                  </a:moveTo>
                  <a:lnTo>
                    <a:pt x="905833" y="422275"/>
                  </a:lnTo>
                  <a:lnTo>
                    <a:pt x="994733" y="438150"/>
                  </a:lnTo>
                  <a:lnTo>
                    <a:pt x="905833" y="454025"/>
                  </a:lnTo>
                  <a:lnTo>
                    <a:pt x="891545" y="542925"/>
                  </a:lnTo>
                  <a:lnTo>
                    <a:pt x="877258" y="454025"/>
                  </a:lnTo>
                  <a:lnTo>
                    <a:pt x="786770" y="438150"/>
                  </a:lnTo>
                  <a:lnTo>
                    <a:pt x="875670" y="422275"/>
                  </a:lnTo>
                  <a:close/>
                  <a:moveTo>
                    <a:pt x="346257" y="247650"/>
                  </a:moveTo>
                  <a:cubicBezTo>
                    <a:pt x="389452" y="247650"/>
                    <a:pt x="588813" y="247650"/>
                    <a:pt x="663573" y="247650"/>
                  </a:cubicBezTo>
                  <a:cubicBezTo>
                    <a:pt x="691816" y="247650"/>
                    <a:pt x="698461" y="267583"/>
                    <a:pt x="698461" y="267583"/>
                  </a:cubicBezTo>
                  <a:cubicBezTo>
                    <a:pt x="698461" y="267583"/>
                    <a:pt x="698461" y="267583"/>
                    <a:pt x="751624" y="471897"/>
                  </a:cubicBezTo>
                  <a:cubicBezTo>
                    <a:pt x="751624" y="471897"/>
                    <a:pt x="756608" y="498475"/>
                    <a:pt x="730027" y="498475"/>
                  </a:cubicBezTo>
                  <a:cubicBezTo>
                    <a:pt x="628685" y="498475"/>
                    <a:pt x="296417" y="498475"/>
                    <a:pt x="281465" y="498475"/>
                  </a:cubicBezTo>
                  <a:cubicBezTo>
                    <a:pt x="268174" y="498475"/>
                    <a:pt x="256545" y="486847"/>
                    <a:pt x="261529" y="470236"/>
                  </a:cubicBezTo>
                  <a:cubicBezTo>
                    <a:pt x="264852" y="453625"/>
                    <a:pt x="313031" y="270905"/>
                    <a:pt x="313031" y="270905"/>
                  </a:cubicBezTo>
                  <a:cubicBezTo>
                    <a:pt x="313031" y="270905"/>
                    <a:pt x="318015" y="247650"/>
                    <a:pt x="346257" y="247650"/>
                  </a:cubicBezTo>
                  <a:close/>
                  <a:moveTo>
                    <a:pt x="283533" y="76200"/>
                  </a:moveTo>
                  <a:lnTo>
                    <a:pt x="299408" y="165100"/>
                  </a:lnTo>
                  <a:lnTo>
                    <a:pt x="388308" y="179388"/>
                  </a:lnTo>
                  <a:lnTo>
                    <a:pt x="299408" y="195263"/>
                  </a:lnTo>
                  <a:lnTo>
                    <a:pt x="283533" y="284163"/>
                  </a:lnTo>
                  <a:lnTo>
                    <a:pt x="269245" y="196850"/>
                  </a:lnTo>
                  <a:lnTo>
                    <a:pt x="180345" y="179388"/>
                  </a:lnTo>
                  <a:lnTo>
                    <a:pt x="269245" y="165100"/>
                  </a:lnTo>
                  <a:close/>
                  <a:moveTo>
                    <a:pt x="769307" y="0"/>
                  </a:moveTo>
                  <a:lnTo>
                    <a:pt x="783594" y="88900"/>
                  </a:lnTo>
                  <a:lnTo>
                    <a:pt x="870907" y="103188"/>
                  </a:lnTo>
                  <a:lnTo>
                    <a:pt x="783594" y="120650"/>
                  </a:lnTo>
                  <a:lnTo>
                    <a:pt x="769307" y="207963"/>
                  </a:lnTo>
                  <a:lnTo>
                    <a:pt x="751844" y="120650"/>
                  </a:lnTo>
                  <a:lnTo>
                    <a:pt x="664532" y="103188"/>
                  </a:lnTo>
                  <a:lnTo>
                    <a:pt x="751844" y="889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168" name="TextBox 29"/>
          <p:cNvSpPr txBox="1"/>
          <p:nvPr/>
        </p:nvSpPr>
        <p:spPr>
          <a:xfrm>
            <a:off x="4572000" y="320040"/>
            <a:ext cx="2495549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altLang="zh-CN" sz="1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Представление аттестуемым достижений на педсовете. Решение.</a:t>
            </a:r>
          </a:p>
          <a:p>
            <a:pPr algn="ctr">
              <a:lnSpc>
                <a:spcPts val="1500"/>
              </a:lnSpc>
            </a:pPr>
            <a:r>
              <a:rPr lang="ru-RU" altLang="zh-CN" sz="1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Подготовка ходатайства и согласование его с профкомом/выборным органом</a:t>
            </a:r>
            <a:endParaRPr lang="ru-RU" altLang="zh-CN" sz="1600" dirty="0">
              <a:solidFill>
                <a:schemeClr val="accent5">
                  <a:lumMod val="75000"/>
                </a:scheme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70" name="TextBox 29"/>
          <p:cNvSpPr txBox="1"/>
          <p:nvPr/>
        </p:nvSpPr>
        <p:spPr>
          <a:xfrm>
            <a:off x="7363746" y="530352"/>
            <a:ext cx="2091150" cy="9618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altLang="zh-CN" b="1" dirty="0" smtClean="0">
                <a:solidFill>
                  <a:srgbClr val="FF5D5D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Подача заявления в  ГАК  и дополнительных сведений (при наличии)</a:t>
            </a:r>
            <a:endParaRPr lang="ru-RU" altLang="zh-CN" dirty="0">
              <a:solidFill>
                <a:srgbClr val="FF5D5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2" name="TextBox 29"/>
          <p:cNvSpPr txBox="1"/>
          <p:nvPr/>
        </p:nvSpPr>
        <p:spPr>
          <a:xfrm>
            <a:off x="9944100" y="320040"/>
            <a:ext cx="2247900" cy="13465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altLang="zh-CN" sz="1600" b="1" dirty="0" smtClean="0">
                <a:solidFill>
                  <a:srgbClr val="00B05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Оценка специалистами ГАК деятельности педагога </a:t>
            </a:r>
            <a:r>
              <a:rPr lang="ru-RU" altLang="zh-CN" sz="1400" b="1" dirty="0" smtClean="0">
                <a:solidFill>
                  <a:srgbClr val="00B05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(ХОДАТАЙСТВО И ДОПОЛНИТЕЛЬНЫЕ СВЕДЕНИЯ)  </a:t>
            </a:r>
            <a:endParaRPr lang="ru-RU" altLang="zh-CN" sz="14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3" name="直接连接符 18"/>
          <p:cNvCxnSpPr/>
          <p:nvPr/>
        </p:nvCxnSpPr>
        <p:spPr>
          <a:xfrm rot="5400000" flipH="1" flipV="1">
            <a:off x="6418403" y="1152188"/>
            <a:ext cx="1685786" cy="91"/>
          </a:xfrm>
          <a:prstGeom prst="line">
            <a:avLst/>
          </a:prstGeom>
          <a:ln w="12700">
            <a:solidFill>
              <a:srgbClr val="FC3774"/>
            </a:solidFill>
            <a:prstDash val="dash"/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接连接符 20"/>
          <p:cNvCxnSpPr/>
          <p:nvPr/>
        </p:nvCxnSpPr>
        <p:spPr>
          <a:xfrm rot="16200000" flipV="1">
            <a:off x="8974226" y="1141686"/>
            <a:ext cx="1706882" cy="1"/>
          </a:xfrm>
          <a:prstGeom prst="line">
            <a:avLst/>
          </a:prstGeom>
          <a:ln w="12700">
            <a:solidFill>
              <a:srgbClr val="00B050"/>
            </a:solidFill>
            <a:prstDash val="dash"/>
            <a:headEnd type="oval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22"/>
          <p:cNvCxnSpPr/>
          <p:nvPr/>
        </p:nvCxnSpPr>
        <p:spPr>
          <a:xfrm flipV="1">
            <a:off x="4512065" y="2384332"/>
            <a:ext cx="29073" cy="8427"/>
          </a:xfrm>
          <a:prstGeom prst="line">
            <a:avLst/>
          </a:prstGeom>
          <a:ln w="12700">
            <a:solidFill>
              <a:srgbClr val="2F5597"/>
            </a:solidFill>
            <a:prstDash val="dash"/>
            <a:headEnd type="oval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接连接符 24"/>
          <p:cNvCxnSpPr/>
          <p:nvPr/>
        </p:nvCxnSpPr>
        <p:spPr>
          <a:xfrm rot="5400000" flipH="1" flipV="1">
            <a:off x="3423818" y="1281894"/>
            <a:ext cx="1889760" cy="1588"/>
          </a:xfrm>
          <a:prstGeom prst="line">
            <a:avLst/>
          </a:prstGeom>
          <a:ln w="12700">
            <a:solidFill>
              <a:srgbClr val="2F5597"/>
            </a:solidFill>
            <a:prstDash val="dash"/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接连接符 25"/>
          <p:cNvCxnSpPr/>
          <p:nvPr/>
        </p:nvCxnSpPr>
        <p:spPr>
          <a:xfrm flipV="1">
            <a:off x="7317930" y="2285859"/>
            <a:ext cx="4952" cy="9"/>
          </a:xfrm>
          <a:prstGeom prst="line">
            <a:avLst/>
          </a:prstGeom>
          <a:ln w="12700">
            <a:solidFill>
              <a:srgbClr val="FC3774"/>
            </a:solidFill>
            <a:prstDash val="dash"/>
            <a:headEnd type="oval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接连接符 27"/>
          <p:cNvCxnSpPr/>
          <p:nvPr/>
        </p:nvCxnSpPr>
        <p:spPr>
          <a:xfrm rot="16200000" flipH="1">
            <a:off x="5310730" y="5003704"/>
            <a:ext cx="989287" cy="16155"/>
          </a:xfrm>
          <a:prstGeom prst="line">
            <a:avLst/>
          </a:prstGeom>
          <a:ln w="12700">
            <a:solidFill>
              <a:srgbClr val="FFC000"/>
            </a:solidFill>
            <a:prstDash val="dash"/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Box 179"/>
          <p:cNvSpPr txBox="1"/>
          <p:nvPr/>
        </p:nvSpPr>
        <p:spPr>
          <a:xfrm>
            <a:off x="6149713" y="4078225"/>
            <a:ext cx="2022737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ru-RU" altLang="zh-CN" sz="2400" b="1" dirty="0" smtClean="0">
              <a:solidFill>
                <a:schemeClr val="accent4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ru-RU" altLang="zh-CN" sz="16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Заседание ГАК, решение, распорядительный акт</a:t>
            </a:r>
            <a:endParaRPr lang="zh-CN" altLang="en-US" sz="16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cxnSp>
        <p:nvCxnSpPr>
          <p:cNvPr id="182" name="直接连接符 35"/>
          <p:cNvCxnSpPr/>
          <p:nvPr/>
        </p:nvCxnSpPr>
        <p:spPr>
          <a:xfrm rot="5400000">
            <a:off x="8128612" y="5034340"/>
            <a:ext cx="1020529" cy="2270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headEnd type="oval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extBox 30"/>
          <p:cNvSpPr txBox="1"/>
          <p:nvPr/>
        </p:nvSpPr>
        <p:spPr>
          <a:xfrm>
            <a:off x="8815094" y="3831336"/>
            <a:ext cx="2422272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ru-RU" altLang="zh-CN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ru-RU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Запись в трудовой книжке, дифференцированная оплата труда, результативная деятельность 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217" name="Рисунок 2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103" y="2811675"/>
            <a:ext cx="724942" cy="724942"/>
          </a:xfrm>
          <a:prstGeom prst="rect">
            <a:avLst/>
          </a:prstGeom>
        </p:spPr>
      </p:pic>
      <p:sp>
        <p:nvSpPr>
          <p:cNvPr id="221" name="Прямоугольник 220">
            <a:extLst>
              <a:ext uri="{FF2B5EF4-FFF2-40B4-BE49-F238E27FC236}">
                <a16:creationId xmlns="" xmlns:a16="http://schemas.microsoft.com/office/drawing/2014/main" id="{E081AAB7-53E2-410D-AFC0-6B0261DA8EC9}"/>
              </a:ext>
            </a:extLst>
          </p:cNvPr>
          <p:cNvSpPr/>
          <p:nvPr/>
        </p:nvSpPr>
        <p:spPr>
          <a:xfrm>
            <a:off x="-223935" y="6433539"/>
            <a:ext cx="12415935" cy="42446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3648456" y="5824728"/>
            <a:ext cx="8543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Высшая кв.категория, деятельность не входящая в должностные обязанности, желание/инициатива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891" y="5837283"/>
            <a:ext cx="220339" cy="57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8224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093" y="77708"/>
            <a:ext cx="474943" cy="1145847"/>
          </a:xfrm>
          <a:prstGeom prst="rect">
            <a:avLst/>
          </a:prstGeom>
        </p:spPr>
      </p:pic>
      <p:pic>
        <p:nvPicPr>
          <p:cNvPr id="6" name="Picture 2" descr="d:\Users\snitko\Desktop\в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354615" cy="759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250522"/>
            <a:ext cx="7366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II</a:t>
            </a:r>
            <a:r>
              <a:rPr lang="ru-RU" sz="2000" b="1" dirty="0" smtClean="0">
                <a:solidFill>
                  <a:schemeClr val="bg1"/>
                </a:solidFill>
              </a:rPr>
              <a:t>. Аттестация: «педагог-методист»и «педагог-наставник»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0533" y="823932"/>
            <a:ext cx="81905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ЗАЯВЛЕНИЕ</a:t>
            </a:r>
            <a:endParaRPr lang="ru-RU" sz="2000" b="1" i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207559"/>
              </p:ext>
            </p:extLst>
          </p:nvPr>
        </p:nvGraphicFramePr>
        <p:xfrm>
          <a:off x="3682323" y="1362456"/>
          <a:ext cx="8232309" cy="5367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32309"/>
              </a:tblGrid>
              <a:tr h="5367528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Способы подачи:</a:t>
                      </a:r>
                      <a:endParaRPr lang="ru-RU" sz="20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непосредственно в аттестационную комиссию;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по почте письмом с уведомлением о вручении;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 уведомлением в форме электронного документа с использованием информационно-телекоммуникационных сетей общего пользования, в том числе сети «Интернет»;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посредством федеральной государственной информационной системы "Единый портал государственных и муниципальных услуг (функций)" (далее - ЕПГУ)</a:t>
                      </a:r>
                      <a:r>
                        <a:rPr lang="ru-RU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либо региональных порталов государственных и муниципальных услуг, интегрированных с </a:t>
                      </a:r>
                      <a:r>
                        <a:rPr lang="ru-RU" sz="20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ЕПГУ</a:t>
                      </a:r>
                      <a:r>
                        <a:rPr lang="ru-RU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  Необходимые </a:t>
                      </a: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</a:t>
                      </a:r>
                      <a:r>
                        <a:rPr lang="ru-RU" sz="20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20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1590" indent="26987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сведения об уровне образования (квалификации);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21590" indent="26987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результатах профессиональной деятельности в организациях;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21590" indent="26987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об имеющихся квалификационных категориях;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21590" indent="26987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должность, по которой аттестуемый желает пройти аттестацию. 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五边形 1"/>
          <p:cNvSpPr/>
          <p:nvPr/>
        </p:nvSpPr>
        <p:spPr>
          <a:xfrm>
            <a:off x="0" y="778933"/>
            <a:ext cx="3674533" cy="6079067"/>
          </a:xfrm>
          <a:prstGeom prst="homePlate">
            <a:avLst>
              <a:gd name="adj" fmla="val 4646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Аттестация в целях установления квалификационных категорий «педагог-методист» и «педагог-наставник»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ЗАЯВЛЕНИЕ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840803"/>
      </p:ext>
    </p:extLst>
  </p:cSld>
  <p:clrMapOvr>
    <a:masterClrMapping/>
  </p:clrMapOvr>
  <p:transition spd="med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093" y="77708"/>
            <a:ext cx="474943" cy="1145847"/>
          </a:xfrm>
          <a:prstGeom prst="rect">
            <a:avLst/>
          </a:prstGeom>
        </p:spPr>
      </p:pic>
      <p:pic>
        <p:nvPicPr>
          <p:cNvPr id="6" name="Picture 2" descr="d:\Users\snitko\Desktop\в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354615" cy="759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250522"/>
            <a:ext cx="7366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II</a:t>
            </a:r>
            <a:r>
              <a:rPr lang="ru-RU" sz="2000" b="1" dirty="0" smtClean="0">
                <a:solidFill>
                  <a:schemeClr val="bg1"/>
                </a:solidFill>
              </a:rPr>
              <a:t>. Аттестация: «педагог-методист» и  «педагог-наставник»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20266" y="626533"/>
            <a:ext cx="62288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ДОКУМЕНТЫ</a:t>
            </a:r>
            <a:endParaRPr lang="ru-RU" sz="2000" b="1" i="1" dirty="0" smtClean="0">
              <a:solidFill>
                <a:srgbClr val="FF0000"/>
              </a:solidFill>
            </a:endParaRPr>
          </a:p>
        </p:txBody>
      </p:sp>
      <p:sp>
        <p:nvSpPr>
          <p:cNvPr id="9" name="五边形 1"/>
          <p:cNvSpPr/>
          <p:nvPr/>
        </p:nvSpPr>
        <p:spPr>
          <a:xfrm>
            <a:off x="0" y="728133"/>
            <a:ext cx="3674533" cy="6129867"/>
          </a:xfrm>
          <a:prstGeom prst="homePlate">
            <a:avLst>
              <a:gd name="adj" fmla="val 4646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Аттестация в целях установления квалификационных категорий «педагог-методист» и «педагог-наставник»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ДОКУМЕНТЫ,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ОЦЕНКА  ДЕЯТЕЛЬНОСТИ,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</a:t>
            </a:r>
            <a:r>
              <a:rPr lang="ru-RU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АК</a:t>
            </a:r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74533" y="1083734"/>
            <a:ext cx="8517467" cy="602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Характеризуют методическую или наставническую деятельность аттестуемого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Направляются аттестующимся в аттестационную комиссию не позднее чем за 5 рабочих дней до проведения заседания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ОЦЕНКА ДЕЯТЕЛЬНОСТИ</a:t>
            </a:r>
            <a:endParaRPr lang="ru-RU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Осуществляется аттестационной комиссией на основе ходатайства руководителя ОО с учетом показателей</a:t>
            </a:r>
          </a:p>
          <a:p>
            <a:pPr algn="just">
              <a:buFont typeface="Wingdings" pitchFamily="2" charset="2"/>
              <a:buChar char="Ø"/>
            </a:pPr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РЕШЕНИЕ АТТЕСТАЦИОННОЙ КОМИССИИ</a:t>
            </a:r>
            <a:endParaRPr lang="ru-RU" dirty="0" smtClean="0">
              <a:solidFill>
                <a:srgbClr val="FF0000"/>
              </a:solidFill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Решение «Установить квалификационную категорию «…» / отказать в установлении квалификационной категории»</a:t>
            </a:r>
            <a:b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</a:b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(в этом случае проведение аттестации в целях установления таких квалификационных категорий осуществляется не ранее чем через один год)</a:t>
            </a:r>
            <a:endParaRPr lang="ru-RU" sz="2000" b="1" i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Вступает в силу со дня его вынесения </a:t>
            </a:r>
            <a:endParaRPr lang="ru-RU" sz="2000" b="1" i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Является основанием для дифференциации оплаты труда педагогических работников</a:t>
            </a:r>
            <a:endParaRPr lang="ru-RU" sz="2000" b="1" i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Char char="Ø"/>
            </a:pP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161344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Users\snitko\Desktop\в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301" y="-150895"/>
            <a:ext cx="13201651" cy="108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0397" y="125696"/>
            <a:ext cx="9227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Новые субъекты Российской Федерации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0301" y="967653"/>
            <a:ext cx="11757339" cy="447573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1800" b="1" dirty="0" smtClean="0"/>
              <a:t>Федеральный закон Российской Федерации от 14.02.2023 № 19-ФЗ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1600" b="1" dirty="0" smtClean="0"/>
              <a:t>Новые </a:t>
            </a:r>
            <a:r>
              <a:rPr lang="ru-RU" sz="1600" b="1" dirty="0"/>
              <a:t>субъекты РФ</a:t>
            </a:r>
            <a:r>
              <a:rPr lang="ru-RU" sz="1600" dirty="0"/>
              <a:t>: </a:t>
            </a:r>
            <a:r>
              <a:rPr lang="ru-RU" sz="1600" dirty="0" smtClean="0"/>
              <a:t>Донецкая Народная Республика, Луганская Народная Республика, Запорожская область, Херсонская область 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Статья 7. Педагогические и научно-педагогические работники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1900" dirty="0"/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449903" y="2114601"/>
            <a:ext cx="5039842" cy="1876700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6271914" y="2006174"/>
            <a:ext cx="5783944" cy="1894923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514303" y="4159736"/>
            <a:ext cx="4882017" cy="1063044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65107" y="2119092"/>
            <a:ext cx="4297345" cy="186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1400" b="1" dirty="0" smtClean="0">
                <a:solidFill>
                  <a:prstClr val="black"/>
                </a:solidFill>
              </a:rPr>
              <a:t>Часть 4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ru-RU" sz="1400" b="1" dirty="0" smtClean="0">
                <a:solidFill>
                  <a:prstClr val="black"/>
                </a:solidFill>
              </a:rPr>
              <a:t>    </a:t>
            </a:r>
            <a:r>
              <a:rPr lang="ru-RU" sz="1300" dirty="0" smtClean="0">
                <a:solidFill>
                  <a:prstClr val="black"/>
                </a:solidFill>
              </a:rPr>
              <a:t>Лица</a:t>
            </a:r>
            <a:r>
              <a:rPr lang="ru-RU" sz="1300" dirty="0">
                <a:solidFill>
                  <a:prstClr val="black"/>
                </a:solidFill>
              </a:rPr>
              <a:t>, … </a:t>
            </a:r>
            <a:r>
              <a:rPr lang="ru-RU" sz="1300" b="1" dirty="0"/>
              <a:t>имеющие квалификационные категории </a:t>
            </a:r>
            <a:r>
              <a:rPr lang="ru-RU" sz="1300" dirty="0">
                <a:solidFill>
                  <a:prstClr val="black"/>
                </a:solidFill>
              </a:rPr>
              <a:t>педагогических работников, установленные на территориях ДНР, ЛНР, ХО, ЗО … до дня их принятия в Российскую Федерацию, признаются .. имеющими квалификационные категории педагогических работников </a:t>
            </a:r>
            <a:r>
              <a:rPr lang="ru-RU" sz="1300" b="1" dirty="0"/>
              <a:t>на срок их присвоения </a:t>
            </a:r>
            <a:r>
              <a:rPr lang="ru-RU" sz="1300" dirty="0">
                <a:solidFill>
                  <a:prstClr val="black"/>
                </a:solidFill>
              </a:rPr>
              <a:t>в порядке, установленном федеральным органом исполнительной власти… </a:t>
            </a:r>
            <a:endParaRPr lang="ru-RU" sz="13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721126" y="1967703"/>
            <a:ext cx="51744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Приказ </a:t>
            </a:r>
            <a:r>
              <a:rPr lang="ru-RU" sz="1400" b="1" dirty="0" err="1" smtClean="0"/>
              <a:t>Минпросвещения</a:t>
            </a:r>
            <a:r>
              <a:rPr lang="ru-RU" sz="1400" b="1" dirty="0" smtClean="0"/>
              <a:t> России от 02.03.2023 № 152</a:t>
            </a:r>
          </a:p>
          <a:p>
            <a:pPr algn="ctr"/>
            <a:r>
              <a:rPr lang="ru-RU" sz="1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Порядок признания в РФ лиц, имеющих </a:t>
            </a:r>
            <a:r>
              <a:rPr lang="ru-RU" sz="14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кв.к</a:t>
            </a:r>
            <a:r>
              <a:rPr lang="ru-RU" sz="1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4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пед</a:t>
            </a:r>
            <a:r>
              <a:rPr lang="ru-RU" sz="1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работников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установленные на территориях…, имеющими кв. категории </a:t>
            </a:r>
          </a:p>
          <a:p>
            <a:pPr algn="just"/>
            <a:endParaRPr lang="ru-RU" sz="8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Признание лиц, … имеющими квалификационные категории педагогических работников </a:t>
            </a: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проводится организациями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осуществляющими образовательную деятельность, 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которыми указанные лица состоят в трудовых отношениях или в которые поступают на работу.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1151" y="4083074"/>
            <a:ext cx="429734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/>
              <a:t>Часть 5</a:t>
            </a:r>
          </a:p>
          <a:p>
            <a:pPr algn="just"/>
            <a:r>
              <a:rPr lang="ru-RU" sz="1300" b="1" dirty="0" smtClean="0"/>
              <a:t>Действие </a:t>
            </a:r>
            <a:r>
              <a:rPr lang="ru-RU" sz="1300" b="1" dirty="0"/>
              <a:t>квалификационных категорий </a:t>
            </a:r>
            <a:r>
              <a:rPr lang="ru-RU" sz="1300" dirty="0"/>
              <a:t>педагогических работников </a:t>
            </a:r>
            <a:r>
              <a:rPr lang="ru-RU" sz="1300" dirty="0" smtClean="0"/>
              <a:t>,.. сроки действия которых </a:t>
            </a:r>
            <a:r>
              <a:rPr lang="ru-RU" sz="1300" dirty="0"/>
              <a:t>заканчиваются в период с 1 марта 2022 года по 1 июня 2024 года, </a:t>
            </a:r>
            <a:r>
              <a:rPr lang="ru-RU" sz="1300" b="1" dirty="0"/>
              <a:t>продлевается до 1 сентября 2024 года. </a:t>
            </a:r>
          </a:p>
        </p:txBody>
      </p:sp>
      <p:sp>
        <p:nvSpPr>
          <p:cNvPr id="13" name="Вертикальный свиток 12"/>
          <p:cNvSpPr/>
          <p:nvPr/>
        </p:nvSpPr>
        <p:spPr>
          <a:xfrm>
            <a:off x="449903" y="5359246"/>
            <a:ext cx="4917031" cy="1391289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499" y="3487760"/>
            <a:ext cx="1014790" cy="1014790"/>
          </a:xfrm>
          <a:prstGeom prst="rect">
            <a:avLst/>
          </a:prstGeom>
        </p:spPr>
      </p:pic>
      <p:sp>
        <p:nvSpPr>
          <p:cNvPr id="15" name="Вертикальный свиток 14"/>
          <p:cNvSpPr/>
          <p:nvPr/>
        </p:nvSpPr>
        <p:spPr>
          <a:xfrm>
            <a:off x="6171994" y="4086129"/>
            <a:ext cx="5783944" cy="1761598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790622" y="4012162"/>
            <a:ext cx="4912037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Приказ </a:t>
            </a:r>
            <a:r>
              <a:rPr lang="ru-RU" sz="1400" b="1" dirty="0" err="1" smtClean="0"/>
              <a:t>Минпросвещения</a:t>
            </a:r>
            <a:r>
              <a:rPr lang="ru-RU" sz="1400" b="1" dirty="0" smtClean="0"/>
              <a:t> России от 01.03.2023  № 147</a:t>
            </a:r>
          </a:p>
          <a:p>
            <a:pPr algn="just"/>
            <a:endParaRPr lang="ru-RU" sz="900" i="1" dirty="0" smtClean="0"/>
          </a:p>
          <a:p>
            <a:pPr algn="just"/>
            <a:r>
              <a:rPr lang="ru-RU" sz="1400" i="1" dirty="0" smtClean="0"/>
              <a:t>«Об установлении соответствия должностей педагогических работников, не относящихся к ППС, установленных на территориях ДНР, ЛНР, ЗО, ХО до дня </a:t>
            </a:r>
            <a:br>
              <a:rPr lang="ru-RU" sz="1400" i="1" dirty="0" smtClean="0"/>
            </a:br>
            <a:r>
              <a:rPr lang="ru-RU" sz="1400" i="1" dirty="0" smtClean="0"/>
              <a:t>их принятия в РФ, должностям педагогических работников,  установленным номенклатурой должностей </a:t>
            </a:r>
            <a:r>
              <a:rPr lang="ru-RU" sz="1400" i="1" dirty="0" err="1" smtClean="0"/>
              <a:t>пед</a:t>
            </a:r>
            <a:r>
              <a:rPr lang="ru-RU" sz="1400" i="1" dirty="0" smtClean="0"/>
              <a:t>. работников …» </a:t>
            </a:r>
            <a:endParaRPr lang="ru-RU" sz="14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759747" y="5315067"/>
            <a:ext cx="439113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/>
              <a:t>Часть 7</a:t>
            </a:r>
          </a:p>
          <a:p>
            <a:pPr algn="just"/>
            <a:r>
              <a:rPr lang="ru-RU" sz="1300" dirty="0"/>
              <a:t>На </a:t>
            </a:r>
            <a:r>
              <a:rPr lang="ru-RU" sz="1300" dirty="0" smtClean="0"/>
              <a:t>лиц… , </a:t>
            </a:r>
            <a:r>
              <a:rPr lang="ru-RU" sz="1300" b="1" dirty="0" smtClean="0"/>
              <a:t>не </a:t>
            </a:r>
            <a:r>
              <a:rPr lang="ru-RU" sz="1300" b="1" dirty="0"/>
              <a:t>распространяется требование </a:t>
            </a:r>
            <a:r>
              <a:rPr lang="ru-RU" sz="1300" dirty="0" smtClean="0"/>
              <a:t>ч. </a:t>
            </a:r>
            <a:r>
              <a:rPr lang="ru-RU" sz="1300" dirty="0"/>
              <a:t>2 </a:t>
            </a:r>
            <a:r>
              <a:rPr lang="ru-RU" sz="1300" dirty="0" smtClean="0"/>
              <a:t>ст. </a:t>
            </a:r>
            <a:r>
              <a:rPr lang="ru-RU" sz="1300" dirty="0"/>
              <a:t>49 </a:t>
            </a:r>
            <a:r>
              <a:rPr lang="ru-RU" sz="1300" dirty="0" smtClean="0"/>
              <a:t>ФЗ от 29.12. </a:t>
            </a:r>
            <a:r>
              <a:rPr lang="ru-RU" sz="1300" dirty="0"/>
              <a:t>2012 года </a:t>
            </a:r>
            <a:r>
              <a:rPr lang="ru-RU" sz="1300" dirty="0" smtClean="0"/>
              <a:t>№ </a:t>
            </a:r>
            <a:r>
              <a:rPr lang="ru-RU" sz="1300" dirty="0"/>
              <a:t>273-ФЗ </a:t>
            </a:r>
            <a:r>
              <a:rPr lang="ru-RU" sz="1300" dirty="0" smtClean="0"/>
              <a:t>«Об </a:t>
            </a:r>
            <a:r>
              <a:rPr lang="ru-RU" sz="1300" dirty="0"/>
              <a:t>образовании в </a:t>
            </a:r>
            <a:r>
              <a:rPr lang="ru-RU" sz="1300" dirty="0" smtClean="0"/>
              <a:t>РФ» </a:t>
            </a:r>
            <a:r>
              <a:rPr lang="ru-RU" sz="1300" dirty="0"/>
              <a:t>в отношении прохождения аттестации </a:t>
            </a:r>
            <a:r>
              <a:rPr lang="ru-RU" sz="1300" b="1" dirty="0"/>
              <a:t>в целях подтверждения соответствия педагогических работников занимаемым ими должностям до 1 сентября 2024 года</a:t>
            </a:r>
            <a:r>
              <a:rPr lang="ru-RU" sz="1300" b="1" dirty="0" smtClean="0"/>
              <a:t>.</a:t>
            </a:r>
            <a:endParaRPr lang="ru-RU" sz="1400" b="1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593" y="113433"/>
            <a:ext cx="1428642" cy="104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399706"/>
      </p:ext>
    </p:extLst>
  </p:cSld>
  <p:clrMapOvr>
    <a:masterClrMapping/>
  </p:clrMapOvr>
  <p:transition spd="med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093" y="77708"/>
            <a:ext cx="474943" cy="1145847"/>
          </a:xfrm>
          <a:prstGeom prst="rect">
            <a:avLst/>
          </a:prstGeom>
        </p:spPr>
      </p:pic>
      <p:pic>
        <p:nvPicPr>
          <p:cNvPr id="6" name="Picture 2" descr="d:\Users\snitko\Desktop\в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354615" cy="759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250522"/>
            <a:ext cx="7366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II</a:t>
            </a:r>
            <a:r>
              <a:rPr lang="ru-RU" sz="2000" b="1" dirty="0" smtClean="0">
                <a:solidFill>
                  <a:schemeClr val="bg1"/>
                </a:solidFill>
              </a:rPr>
              <a:t>. Аттестация: «педагог-методист» и  «педагог-наставник»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五边形 1"/>
          <p:cNvSpPr/>
          <p:nvPr/>
        </p:nvSpPr>
        <p:spPr>
          <a:xfrm>
            <a:off x="0" y="728133"/>
            <a:ext cx="3674533" cy="6129867"/>
          </a:xfrm>
          <a:prstGeom prst="homePlate">
            <a:avLst>
              <a:gd name="adj" fmla="val 4646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Аттестация в целях установления квалификационных категорий «педагог-методист» и «педагог-наставник»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РЕЗУЛЬТАТЫ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74533" y="804672"/>
            <a:ext cx="8517467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i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Решение </a:t>
            </a:r>
            <a:r>
              <a:rPr lang="ru-RU" sz="2000" i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АК</a:t>
            </a:r>
            <a:r>
              <a:rPr lang="ru-RU" sz="2000" i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вступает в силу </a:t>
            </a:r>
            <a:r>
              <a:rPr lang="ru-RU" sz="2000" b="1" i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со дня его вынесения</a:t>
            </a:r>
            <a:r>
              <a:rPr lang="ru-RU" sz="2000" i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i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Решение </a:t>
            </a:r>
            <a:r>
              <a:rPr lang="ru-RU" sz="2000" i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АК</a:t>
            </a:r>
            <a:r>
              <a:rPr lang="ru-RU" sz="2000" i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является </a:t>
            </a:r>
            <a:r>
              <a:rPr lang="ru-RU" sz="2000" b="1" i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основанием для дифференциации оплаты труда</a:t>
            </a:r>
          </a:p>
          <a:p>
            <a:pPr algn="just">
              <a:buFont typeface="Wingdings" pitchFamily="2" charset="2"/>
              <a:buChar char="Ø"/>
            </a:pPr>
            <a:endParaRPr lang="ru-RU" sz="2000" i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i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Издается соответствующий </a:t>
            </a:r>
            <a:r>
              <a:rPr lang="ru-RU" sz="2000" b="1" i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распорядительный акт </a:t>
            </a:r>
            <a:r>
              <a:rPr lang="ru-RU" sz="2000" i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(приказ уполномоченного органа государственной власти субъекта Российской Федерации) </a:t>
            </a:r>
            <a:r>
              <a:rPr lang="ru-RU" sz="2000" b="1" i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министерства образования Белгородской области </a:t>
            </a:r>
          </a:p>
          <a:p>
            <a:pPr algn="just"/>
            <a:endParaRPr lang="ru-RU" sz="2000" i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fontAlgn="t">
              <a:buFont typeface="Wingdings" pitchFamily="2" charset="2"/>
              <a:buChar char="Ø"/>
            </a:pPr>
            <a:r>
              <a:rPr lang="ru-RU" sz="2000" i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 Руководитель вносит соответствующую </a:t>
            </a:r>
            <a:r>
              <a:rPr lang="ru-RU" sz="2000" b="1" i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запись в трудовую книжку  на основании распорядительного акта</a:t>
            </a:r>
          </a:p>
          <a:p>
            <a:pPr fontAlgn="t"/>
            <a:endParaRPr lang="ru-RU" sz="2000" i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algn="just" fontAlgn="t">
              <a:buFont typeface="Wingdings" pitchFamily="2" charset="2"/>
              <a:buChar char="Ø"/>
            </a:pPr>
            <a:r>
              <a:rPr lang="ru-RU" sz="2000" i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i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Доплата за квалификационную категорию </a:t>
            </a:r>
            <a:r>
              <a:rPr lang="ru-RU" sz="2000" i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«педагог-методист» или «педагог-наставник» устанавливается </a:t>
            </a:r>
            <a:r>
              <a:rPr lang="ru-RU" sz="2000" b="1" i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за выполнение дополнительных обязанностей, связанных с методической  или наставнической деятельностью</a:t>
            </a:r>
            <a:r>
              <a:rPr lang="ru-RU" sz="2000" i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, не входящих в должностные обязанности по занимаемой в организации должности.</a:t>
            </a:r>
            <a:endParaRPr lang="ru-RU" i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161344"/>
      </p:ext>
    </p:extLst>
  </p:cSld>
  <p:clrMapOvr>
    <a:masterClrMapping/>
  </p:clrMapOvr>
  <p:transition spd="med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093" y="-8697"/>
            <a:ext cx="474943" cy="1145847"/>
          </a:xfrm>
          <a:prstGeom prst="rect">
            <a:avLst/>
          </a:prstGeom>
        </p:spPr>
      </p:pic>
      <p:pic>
        <p:nvPicPr>
          <p:cNvPr id="6" name="Picture 2" descr="d:\Users\snitko\Desktop\в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13402101" cy="759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-109181" y="164116"/>
            <a:ext cx="10126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III. </a:t>
            </a:r>
            <a:r>
              <a:rPr lang="ru-RU" sz="2000" b="1" dirty="0" smtClean="0">
                <a:solidFill>
                  <a:schemeClr val="bg1"/>
                </a:solidFill>
              </a:rPr>
              <a:t>Порядок </a:t>
            </a:r>
            <a:r>
              <a:rPr lang="ru-RU" sz="2000" b="1" dirty="0">
                <a:solidFill>
                  <a:schemeClr val="bg1"/>
                </a:solidFill>
              </a:rPr>
              <a:t>аттестации педагогических работников: </a:t>
            </a:r>
            <a:r>
              <a:rPr lang="ru-RU" sz="2000" b="1" dirty="0" smtClean="0">
                <a:solidFill>
                  <a:schemeClr val="bg1"/>
                </a:solidFill>
              </a:rPr>
              <a:t>основные выводы, частые вопросы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8547" y="988002"/>
            <a:ext cx="11640017" cy="58169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НОВЫЙ ПОРЯДОК ПРОВЕДЕНИЯ АТТЕСТАЦИИ: </a:t>
            </a:r>
            <a:r>
              <a:rPr lang="ru-RU" sz="2200" b="1" dirty="0" smtClean="0">
                <a:solidFill>
                  <a:srgbClr val="FF0000"/>
                </a:solidFill>
              </a:rPr>
              <a:t>ОСНОВНЫЕ ВЫВОДЫ</a:t>
            </a:r>
          </a:p>
          <a:p>
            <a:endParaRPr lang="ru-RU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Не меняет алгоритм прохождения процедуры аттестации на соответствие занимаемой должности или с целью установления кв. категорий (высшей или первой)</a:t>
            </a:r>
          </a:p>
          <a:p>
            <a:pPr marL="457200" indent="-457200">
              <a:buAutoNum type="arabicPeriod"/>
            </a:pPr>
            <a:endParaRPr lang="ru-RU" sz="2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Ввел две новые кв. категории «педагог-методист», «педагог-наставник», установили основания, определил этапы прохождения процедуры аттестации, документы</a:t>
            </a:r>
          </a:p>
          <a:p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3.    Определил условия прохождения процедуры аттестации без экспертной оценки </a:t>
            </a:r>
            <a:b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(пункт 31 Порядка)</a:t>
            </a:r>
          </a:p>
          <a:p>
            <a:pPr marL="457200" indent="-457200">
              <a:buAutoNum type="arabicPeriod"/>
            </a:pPr>
            <a:endParaRPr lang="ru-RU" sz="22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4.     Не устанавливает 5-летний срок действия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кв. категорий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(их действие совпадает со сроком действия Порядка – до 31 августа 2029 года)</a:t>
            </a:r>
          </a:p>
          <a:p>
            <a:pPr marL="457200" indent="-457200">
              <a:buAutoNum type="arabicPeriod"/>
            </a:pPr>
            <a:endParaRPr lang="ru-RU" sz="22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5.     Исключил требование подачи заявлений на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высшую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 кв. категорию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впервые при наличии первой кв. категории через  2 года.</a:t>
            </a:r>
          </a:p>
          <a:p>
            <a:pPr marL="457200" indent="-457200">
              <a:buAutoNum type="arabicPeriod"/>
            </a:pPr>
            <a:endParaRPr lang="ru-RU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712692"/>
      </p:ext>
    </p:extLst>
  </p:cSld>
  <p:clrMapOvr>
    <a:masterClrMapping/>
  </p:clrMapOvr>
  <p:transition spd="med"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1EA0901-08A8-4D7A-8769-130EB5056C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0" t="3477" r="1297" b="4770"/>
          <a:stretch/>
        </p:blipFill>
        <p:spPr>
          <a:xfrm>
            <a:off x="1343472" y="1412776"/>
            <a:ext cx="9505056" cy="51125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03512" y="6021288"/>
            <a:ext cx="2174106" cy="33628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>
              <a:solidFill>
                <a:prstClr val="white"/>
              </a:solidFill>
            </a:endParaRPr>
          </a:p>
        </p:txBody>
      </p:sp>
      <p:pic>
        <p:nvPicPr>
          <p:cNvPr id="5" name="Picture 2" descr="d:\Users\snitko\Desktop\ва.png">
            <a:extLst>
              <a:ext uri="{FF2B5EF4-FFF2-40B4-BE49-F238E27FC236}">
                <a16:creationId xmlns:a16="http://schemas.microsoft.com/office/drawing/2014/main" xmlns="" id="{0BDF0ADE-1672-45A1-B2E4-38E9DF2EF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9022" y="60726"/>
            <a:ext cx="10726341" cy="879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B14E497-5119-4976-984B-74BBE0FB2334}"/>
              </a:ext>
            </a:extLst>
          </p:cNvPr>
          <p:cNvSpPr/>
          <p:nvPr/>
        </p:nvSpPr>
        <p:spPr>
          <a:xfrm>
            <a:off x="2423592" y="176393"/>
            <a:ext cx="5760640" cy="6480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ОГАОУ ДПО «</a:t>
            </a:r>
            <a:r>
              <a:rPr lang="ru-RU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БелИРО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AD38FF6-431A-4F87-8BAB-F7D48FE42271}"/>
              </a:ext>
            </a:extLst>
          </p:cNvPr>
          <p:cNvSpPr/>
          <p:nvPr/>
        </p:nvSpPr>
        <p:spPr>
          <a:xfrm>
            <a:off x="7824192" y="882301"/>
            <a:ext cx="3024336" cy="588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</a:t>
            </a:r>
            <a: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beliro.ru</a:t>
            </a:r>
            <a:endParaRPr lang="ru-RU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4916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d:\Users\snitko\Desktop\ва.png">
            <a:extLst>
              <a:ext uri="{FF2B5EF4-FFF2-40B4-BE49-F238E27FC236}">
                <a16:creationId xmlns:a16="http://schemas.microsoft.com/office/drawing/2014/main" xmlns="" id="{AF5A1F74-B54F-4061-A23B-FF1AC487D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1787" y="22878"/>
            <a:ext cx="10726341" cy="879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C50E581-53D2-47FC-AD5C-FABE8C5879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0" t="3477" r="1297" b="7354"/>
          <a:stretch/>
        </p:blipFill>
        <p:spPr>
          <a:xfrm>
            <a:off x="1271464" y="985509"/>
            <a:ext cx="4608512" cy="240899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9B9C21F-C1FC-4A93-B190-A6298BADF1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50" t="3477" r="1297" b="7354"/>
          <a:stretch/>
        </p:blipFill>
        <p:spPr>
          <a:xfrm>
            <a:off x="6133844" y="970921"/>
            <a:ext cx="4664330" cy="243817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4B3B749-9850-4D90-ABB3-7F403CC00AC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739" t="3477" r="1297" b="4770"/>
          <a:stretch/>
        </p:blipFill>
        <p:spPr>
          <a:xfrm>
            <a:off x="1379476" y="3560946"/>
            <a:ext cx="4392488" cy="315016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9A9398E-9194-41AB-AED5-D6909F97E06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7465" t="12524" r="4205" b="11231"/>
          <a:stretch/>
        </p:blipFill>
        <p:spPr>
          <a:xfrm>
            <a:off x="5956553" y="3570270"/>
            <a:ext cx="5018912" cy="315016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755E61DC-124D-4E5A-B49F-178AF3CFF842}"/>
              </a:ext>
            </a:extLst>
          </p:cNvPr>
          <p:cNvSpPr/>
          <p:nvPr/>
        </p:nvSpPr>
        <p:spPr>
          <a:xfrm>
            <a:off x="2639616" y="214384"/>
            <a:ext cx="54106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ОГАОУ ДПО «</a:t>
            </a:r>
            <a:r>
              <a:rPr lang="ru-RU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БелИРО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4520128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0" y="2566314"/>
            <a:ext cx="1219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</a:t>
            </a:r>
          </a:p>
          <a:p>
            <a:pPr algn="ctr"/>
            <a:r>
              <a:rPr lang="ru-RU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ВНИМАНИЕ!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449370" y="5491303"/>
            <a:ext cx="536870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-1487" y="5584805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Электронная почта: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solovieva_ln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@beliro.ru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attest.biro@yandex.ru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(4722) 3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308007 г. Белгород, ул. Студенческая,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14, </a:t>
            </a:r>
            <a:r>
              <a:rPr lang="ru-RU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804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 в сети Интернет: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http://new.beliro.ru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654" y="725689"/>
            <a:ext cx="1591719" cy="121594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1BEC-240C-4385-9E14-2933250C28F9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63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五边形 1"/>
          <p:cNvSpPr/>
          <p:nvPr/>
        </p:nvSpPr>
        <p:spPr>
          <a:xfrm>
            <a:off x="0" y="0"/>
            <a:ext cx="4312920" cy="6858000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1" name="Прямоугольник 40"/>
          <p:cNvSpPr/>
          <p:nvPr/>
        </p:nvSpPr>
        <p:spPr>
          <a:xfrm>
            <a:off x="0" y="2116666"/>
            <a:ext cx="3984336" cy="1794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Приказ Министерства просвещения РФ</a:t>
            </a:r>
          </a:p>
          <a:p>
            <a:pPr lvl="0"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от 24 марта 2023 г. </a:t>
            </a:r>
          </a:p>
          <a:p>
            <a:pPr lvl="0"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№ 196, зарегистрирован в Минюсте РФ </a:t>
            </a:r>
          </a:p>
          <a:p>
            <a:pPr lvl="0"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 июня 2023 г.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44" name="Freeform 5"/>
          <p:cNvSpPr>
            <a:spLocks/>
          </p:cNvSpPr>
          <p:nvPr/>
        </p:nvSpPr>
        <p:spPr bwMode="auto">
          <a:xfrm>
            <a:off x="3687640" y="291315"/>
            <a:ext cx="2116637" cy="1461326"/>
          </a:xfrm>
          <a:custGeom>
            <a:avLst/>
            <a:gdLst>
              <a:gd name="T0" fmla="*/ 3256 w 3324"/>
              <a:gd name="T1" fmla="*/ 470 h 2157"/>
              <a:gd name="T2" fmla="*/ 1880 w 3324"/>
              <a:gd name="T3" fmla="*/ 2056 h 2157"/>
              <a:gd name="T4" fmla="*/ 1880 w 3324"/>
              <a:gd name="T5" fmla="*/ 2056 h 2157"/>
              <a:gd name="T6" fmla="*/ 1663 w 3324"/>
              <a:gd name="T7" fmla="*/ 2157 h 2157"/>
              <a:gd name="T8" fmla="*/ 1451 w 3324"/>
              <a:gd name="T9" fmla="*/ 2062 h 2157"/>
              <a:gd name="T10" fmla="*/ 1450 w 3324"/>
              <a:gd name="T11" fmla="*/ 2062 h 2157"/>
              <a:gd name="T12" fmla="*/ 83 w 3324"/>
              <a:gd name="T13" fmla="*/ 485 h 2157"/>
              <a:gd name="T14" fmla="*/ 0 w 3324"/>
              <a:gd name="T15" fmla="*/ 284 h 2157"/>
              <a:gd name="T16" fmla="*/ 283 w 3324"/>
              <a:gd name="T17" fmla="*/ 0 h 2157"/>
              <a:gd name="T18" fmla="*/ 283 w 3324"/>
              <a:gd name="T19" fmla="*/ 0 h 2157"/>
              <a:gd name="T20" fmla="*/ 284 w 3324"/>
              <a:gd name="T21" fmla="*/ 0 h 2157"/>
              <a:gd name="T22" fmla="*/ 3039 w 3324"/>
              <a:gd name="T23" fmla="*/ 0 h 2157"/>
              <a:gd name="T24" fmla="*/ 3039 w 3324"/>
              <a:gd name="T25" fmla="*/ 0 h 2157"/>
              <a:gd name="T26" fmla="*/ 3040 w 3324"/>
              <a:gd name="T27" fmla="*/ 0 h 2157"/>
              <a:gd name="T28" fmla="*/ 3324 w 3324"/>
              <a:gd name="T29" fmla="*/ 284 h 2157"/>
              <a:gd name="T30" fmla="*/ 3256 w 3324"/>
              <a:gd name="T31" fmla="*/ 470 h 2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24" h="2157">
                <a:moveTo>
                  <a:pt x="3256" y="470"/>
                </a:moveTo>
                <a:lnTo>
                  <a:pt x="1880" y="2056"/>
                </a:lnTo>
                <a:lnTo>
                  <a:pt x="1880" y="2056"/>
                </a:lnTo>
                <a:cubicBezTo>
                  <a:pt x="1828" y="2118"/>
                  <a:pt x="1750" y="2157"/>
                  <a:pt x="1663" y="2157"/>
                </a:cubicBezTo>
                <a:cubicBezTo>
                  <a:pt x="1578" y="2157"/>
                  <a:pt x="1503" y="2120"/>
                  <a:pt x="1451" y="2062"/>
                </a:cubicBezTo>
                <a:lnTo>
                  <a:pt x="1450" y="2062"/>
                </a:lnTo>
                <a:lnTo>
                  <a:pt x="83" y="485"/>
                </a:lnTo>
                <a:cubicBezTo>
                  <a:pt x="32" y="433"/>
                  <a:pt x="0" y="363"/>
                  <a:pt x="0" y="284"/>
                </a:cubicBezTo>
                <a:cubicBezTo>
                  <a:pt x="0" y="128"/>
                  <a:pt x="127" y="1"/>
                  <a:pt x="283" y="0"/>
                </a:cubicBezTo>
                <a:lnTo>
                  <a:pt x="283" y="0"/>
                </a:lnTo>
                <a:lnTo>
                  <a:pt x="284" y="0"/>
                </a:lnTo>
                <a:lnTo>
                  <a:pt x="3039" y="0"/>
                </a:lnTo>
                <a:lnTo>
                  <a:pt x="3039" y="0"/>
                </a:lnTo>
                <a:lnTo>
                  <a:pt x="3040" y="0"/>
                </a:lnTo>
                <a:cubicBezTo>
                  <a:pt x="3197" y="0"/>
                  <a:pt x="3324" y="127"/>
                  <a:pt x="3324" y="284"/>
                </a:cubicBezTo>
                <a:cubicBezTo>
                  <a:pt x="3324" y="355"/>
                  <a:pt x="3299" y="420"/>
                  <a:pt x="3256" y="470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2" name="Freeform 7"/>
          <p:cNvSpPr>
            <a:spLocks/>
          </p:cNvSpPr>
          <p:nvPr/>
        </p:nvSpPr>
        <p:spPr bwMode="auto">
          <a:xfrm>
            <a:off x="4290778" y="1896595"/>
            <a:ext cx="2115109" cy="1461326"/>
          </a:xfrm>
          <a:custGeom>
            <a:avLst/>
            <a:gdLst>
              <a:gd name="T0" fmla="*/ 3256 w 3324"/>
              <a:gd name="T1" fmla="*/ 470 h 2157"/>
              <a:gd name="T2" fmla="*/ 1880 w 3324"/>
              <a:gd name="T3" fmla="*/ 2056 h 2157"/>
              <a:gd name="T4" fmla="*/ 1880 w 3324"/>
              <a:gd name="T5" fmla="*/ 2056 h 2157"/>
              <a:gd name="T6" fmla="*/ 1663 w 3324"/>
              <a:gd name="T7" fmla="*/ 2157 h 2157"/>
              <a:gd name="T8" fmla="*/ 1451 w 3324"/>
              <a:gd name="T9" fmla="*/ 2062 h 2157"/>
              <a:gd name="T10" fmla="*/ 1450 w 3324"/>
              <a:gd name="T11" fmla="*/ 2062 h 2157"/>
              <a:gd name="T12" fmla="*/ 83 w 3324"/>
              <a:gd name="T13" fmla="*/ 485 h 2157"/>
              <a:gd name="T14" fmla="*/ 0 w 3324"/>
              <a:gd name="T15" fmla="*/ 284 h 2157"/>
              <a:gd name="T16" fmla="*/ 283 w 3324"/>
              <a:gd name="T17" fmla="*/ 0 h 2157"/>
              <a:gd name="T18" fmla="*/ 283 w 3324"/>
              <a:gd name="T19" fmla="*/ 0 h 2157"/>
              <a:gd name="T20" fmla="*/ 284 w 3324"/>
              <a:gd name="T21" fmla="*/ 0 h 2157"/>
              <a:gd name="T22" fmla="*/ 3039 w 3324"/>
              <a:gd name="T23" fmla="*/ 0 h 2157"/>
              <a:gd name="T24" fmla="*/ 3039 w 3324"/>
              <a:gd name="T25" fmla="*/ 0 h 2157"/>
              <a:gd name="T26" fmla="*/ 3040 w 3324"/>
              <a:gd name="T27" fmla="*/ 0 h 2157"/>
              <a:gd name="T28" fmla="*/ 3324 w 3324"/>
              <a:gd name="T29" fmla="*/ 284 h 2157"/>
              <a:gd name="T30" fmla="*/ 3256 w 3324"/>
              <a:gd name="T31" fmla="*/ 470 h 2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24" h="2157">
                <a:moveTo>
                  <a:pt x="3256" y="470"/>
                </a:moveTo>
                <a:lnTo>
                  <a:pt x="1880" y="2056"/>
                </a:lnTo>
                <a:lnTo>
                  <a:pt x="1880" y="2056"/>
                </a:lnTo>
                <a:cubicBezTo>
                  <a:pt x="1828" y="2118"/>
                  <a:pt x="1750" y="2157"/>
                  <a:pt x="1663" y="2157"/>
                </a:cubicBezTo>
                <a:cubicBezTo>
                  <a:pt x="1578" y="2157"/>
                  <a:pt x="1503" y="2120"/>
                  <a:pt x="1451" y="2062"/>
                </a:cubicBezTo>
                <a:lnTo>
                  <a:pt x="1450" y="2062"/>
                </a:lnTo>
                <a:lnTo>
                  <a:pt x="83" y="485"/>
                </a:lnTo>
                <a:cubicBezTo>
                  <a:pt x="32" y="433"/>
                  <a:pt x="0" y="363"/>
                  <a:pt x="0" y="284"/>
                </a:cubicBezTo>
                <a:cubicBezTo>
                  <a:pt x="0" y="128"/>
                  <a:pt x="127" y="1"/>
                  <a:pt x="283" y="0"/>
                </a:cubicBezTo>
                <a:lnTo>
                  <a:pt x="283" y="0"/>
                </a:lnTo>
                <a:lnTo>
                  <a:pt x="284" y="0"/>
                </a:lnTo>
                <a:lnTo>
                  <a:pt x="3039" y="0"/>
                </a:lnTo>
                <a:lnTo>
                  <a:pt x="3039" y="0"/>
                </a:lnTo>
                <a:lnTo>
                  <a:pt x="3040" y="0"/>
                </a:lnTo>
                <a:cubicBezTo>
                  <a:pt x="3197" y="0"/>
                  <a:pt x="3324" y="127"/>
                  <a:pt x="3324" y="284"/>
                </a:cubicBezTo>
                <a:cubicBezTo>
                  <a:pt x="3324" y="355"/>
                  <a:pt x="3299" y="420"/>
                  <a:pt x="3256" y="470"/>
                </a:cubicBezTo>
                <a:close/>
              </a:path>
            </a:pathLst>
          </a:custGeom>
          <a:solidFill>
            <a:srgbClr val="FC377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5" name="Freeform 9"/>
          <p:cNvSpPr>
            <a:spLocks/>
          </p:cNvSpPr>
          <p:nvPr/>
        </p:nvSpPr>
        <p:spPr bwMode="auto">
          <a:xfrm>
            <a:off x="4621377" y="4301976"/>
            <a:ext cx="2115109" cy="1461326"/>
          </a:xfrm>
          <a:custGeom>
            <a:avLst/>
            <a:gdLst>
              <a:gd name="T0" fmla="*/ 3256 w 3324"/>
              <a:gd name="T1" fmla="*/ 470 h 2157"/>
              <a:gd name="T2" fmla="*/ 1880 w 3324"/>
              <a:gd name="T3" fmla="*/ 2056 h 2157"/>
              <a:gd name="T4" fmla="*/ 1880 w 3324"/>
              <a:gd name="T5" fmla="*/ 2056 h 2157"/>
              <a:gd name="T6" fmla="*/ 1663 w 3324"/>
              <a:gd name="T7" fmla="*/ 2157 h 2157"/>
              <a:gd name="T8" fmla="*/ 1451 w 3324"/>
              <a:gd name="T9" fmla="*/ 2062 h 2157"/>
              <a:gd name="T10" fmla="*/ 1450 w 3324"/>
              <a:gd name="T11" fmla="*/ 2062 h 2157"/>
              <a:gd name="T12" fmla="*/ 83 w 3324"/>
              <a:gd name="T13" fmla="*/ 485 h 2157"/>
              <a:gd name="T14" fmla="*/ 0 w 3324"/>
              <a:gd name="T15" fmla="*/ 284 h 2157"/>
              <a:gd name="T16" fmla="*/ 283 w 3324"/>
              <a:gd name="T17" fmla="*/ 0 h 2157"/>
              <a:gd name="T18" fmla="*/ 283 w 3324"/>
              <a:gd name="T19" fmla="*/ 0 h 2157"/>
              <a:gd name="T20" fmla="*/ 284 w 3324"/>
              <a:gd name="T21" fmla="*/ 0 h 2157"/>
              <a:gd name="T22" fmla="*/ 3039 w 3324"/>
              <a:gd name="T23" fmla="*/ 0 h 2157"/>
              <a:gd name="T24" fmla="*/ 3039 w 3324"/>
              <a:gd name="T25" fmla="*/ 0 h 2157"/>
              <a:gd name="T26" fmla="*/ 3040 w 3324"/>
              <a:gd name="T27" fmla="*/ 0 h 2157"/>
              <a:gd name="T28" fmla="*/ 3324 w 3324"/>
              <a:gd name="T29" fmla="*/ 284 h 2157"/>
              <a:gd name="T30" fmla="*/ 3256 w 3324"/>
              <a:gd name="T31" fmla="*/ 470 h 2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24" h="2157">
                <a:moveTo>
                  <a:pt x="3256" y="470"/>
                </a:moveTo>
                <a:lnTo>
                  <a:pt x="1880" y="2056"/>
                </a:lnTo>
                <a:lnTo>
                  <a:pt x="1880" y="2056"/>
                </a:lnTo>
                <a:cubicBezTo>
                  <a:pt x="1828" y="2118"/>
                  <a:pt x="1750" y="2157"/>
                  <a:pt x="1663" y="2157"/>
                </a:cubicBezTo>
                <a:cubicBezTo>
                  <a:pt x="1578" y="2157"/>
                  <a:pt x="1503" y="2120"/>
                  <a:pt x="1451" y="2062"/>
                </a:cubicBezTo>
                <a:lnTo>
                  <a:pt x="1450" y="2062"/>
                </a:lnTo>
                <a:lnTo>
                  <a:pt x="83" y="485"/>
                </a:lnTo>
                <a:cubicBezTo>
                  <a:pt x="32" y="433"/>
                  <a:pt x="0" y="363"/>
                  <a:pt x="0" y="284"/>
                </a:cubicBezTo>
                <a:cubicBezTo>
                  <a:pt x="0" y="128"/>
                  <a:pt x="127" y="1"/>
                  <a:pt x="283" y="0"/>
                </a:cubicBezTo>
                <a:lnTo>
                  <a:pt x="283" y="0"/>
                </a:lnTo>
                <a:lnTo>
                  <a:pt x="284" y="0"/>
                </a:lnTo>
                <a:lnTo>
                  <a:pt x="3039" y="0"/>
                </a:lnTo>
                <a:lnTo>
                  <a:pt x="3039" y="0"/>
                </a:lnTo>
                <a:lnTo>
                  <a:pt x="3040" y="0"/>
                </a:lnTo>
                <a:cubicBezTo>
                  <a:pt x="3197" y="0"/>
                  <a:pt x="3324" y="127"/>
                  <a:pt x="3324" y="284"/>
                </a:cubicBezTo>
                <a:cubicBezTo>
                  <a:pt x="3324" y="355"/>
                  <a:pt x="3299" y="420"/>
                  <a:pt x="3256" y="47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2" name="TextBox 29"/>
          <p:cNvSpPr txBox="1"/>
          <p:nvPr/>
        </p:nvSpPr>
        <p:spPr>
          <a:xfrm>
            <a:off x="6506633" y="1710267"/>
            <a:ext cx="5199592" cy="1731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500"/>
              </a:lnSpc>
            </a:pPr>
            <a:endParaRPr lang="ru-RU" altLang="zh-CN" sz="2000" b="1" dirty="0" smtClean="0">
              <a:solidFill>
                <a:srgbClr val="FF8989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algn="ctr"/>
            <a:r>
              <a:rPr lang="ru-RU" altLang="zh-CN" sz="2000" b="1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Квалификационные категории, установленные до вступления в силу настоящего приказа, сохраняются в течение срока, на который они были установлены</a:t>
            </a:r>
            <a:endParaRPr lang="ru-RU" altLang="zh-C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3" name="直接连接符 18"/>
          <p:cNvCxnSpPr/>
          <p:nvPr/>
        </p:nvCxnSpPr>
        <p:spPr>
          <a:xfrm rot="5400000" flipH="1" flipV="1">
            <a:off x="5731930" y="2847511"/>
            <a:ext cx="1685786" cy="91"/>
          </a:xfrm>
          <a:prstGeom prst="line">
            <a:avLst/>
          </a:prstGeom>
          <a:ln w="12700">
            <a:solidFill>
              <a:srgbClr val="FC3774"/>
            </a:solidFill>
            <a:prstDash val="dash"/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接连接符 20"/>
          <p:cNvCxnSpPr/>
          <p:nvPr/>
        </p:nvCxnSpPr>
        <p:spPr>
          <a:xfrm rot="5400000" flipH="1" flipV="1">
            <a:off x="5958421" y="5198534"/>
            <a:ext cx="1746249" cy="48684"/>
          </a:xfrm>
          <a:prstGeom prst="line">
            <a:avLst/>
          </a:prstGeom>
          <a:ln w="12700">
            <a:solidFill>
              <a:srgbClr val="00B050"/>
            </a:solidFill>
            <a:prstDash val="dash"/>
            <a:headEnd type="oval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接连接符 24"/>
          <p:cNvCxnSpPr/>
          <p:nvPr/>
        </p:nvCxnSpPr>
        <p:spPr>
          <a:xfrm rot="16200000" flipV="1">
            <a:off x="5265169" y="981034"/>
            <a:ext cx="1355525" cy="35206"/>
          </a:xfrm>
          <a:prstGeom prst="line">
            <a:avLst/>
          </a:prstGeom>
          <a:ln w="12700">
            <a:solidFill>
              <a:srgbClr val="2F5597"/>
            </a:solidFill>
            <a:prstDash val="dash"/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接连接符 25"/>
          <p:cNvCxnSpPr/>
          <p:nvPr/>
        </p:nvCxnSpPr>
        <p:spPr>
          <a:xfrm flipV="1">
            <a:off x="7317930" y="2285859"/>
            <a:ext cx="4952" cy="9"/>
          </a:xfrm>
          <a:prstGeom prst="line">
            <a:avLst/>
          </a:prstGeom>
          <a:ln w="12700">
            <a:solidFill>
              <a:srgbClr val="FC3774"/>
            </a:solidFill>
            <a:prstDash val="dash"/>
            <a:headEnd type="oval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5">
            <a:extLst>
              <a:ext uri="{FF2B5EF4-FFF2-40B4-BE49-F238E27FC236}">
                <a16:creationId xmlns:a16="http://schemas.microsoft.com/office/drawing/2014/main" xmlns="" id="{83DB31D2-64CE-42A1-90C3-F5EF2E767E8C}"/>
              </a:ext>
            </a:extLst>
          </p:cNvPr>
          <p:cNvGrpSpPr/>
          <p:nvPr/>
        </p:nvGrpSpPr>
        <p:grpSpPr>
          <a:xfrm>
            <a:off x="-1419226" y="6410324"/>
            <a:ext cx="13611225" cy="447675"/>
            <a:chOff x="0" y="6086693"/>
            <a:chExt cx="12192000" cy="803103"/>
          </a:xfrm>
        </p:grpSpPr>
        <p:cxnSp>
          <p:nvCxnSpPr>
            <p:cNvPr id="220" name="Прямая соединительная линия 219">
              <a:extLst>
                <a:ext uri="{FF2B5EF4-FFF2-40B4-BE49-F238E27FC236}">
                  <a16:creationId xmlns:a16="http://schemas.microsoft.com/office/drawing/2014/main" xmlns="" id="{91F3022A-0379-4076-AF10-1323481D066B}"/>
                </a:ext>
              </a:extLst>
            </p:cNvPr>
            <p:cNvCxnSpPr/>
            <p:nvPr/>
          </p:nvCxnSpPr>
          <p:spPr>
            <a:xfrm>
              <a:off x="0" y="6086693"/>
              <a:ext cx="1219199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1" name="Прямоугольник 220">
              <a:extLst>
                <a:ext uri="{FF2B5EF4-FFF2-40B4-BE49-F238E27FC236}">
                  <a16:creationId xmlns:a16="http://schemas.microsoft.com/office/drawing/2014/main" xmlns="" id="{E081AAB7-53E2-410D-AFC0-6B0261DA8EC9}"/>
                </a:ext>
              </a:extLst>
            </p:cNvPr>
            <p:cNvSpPr/>
            <p:nvPr/>
          </p:nvSpPr>
          <p:spPr>
            <a:xfrm>
              <a:off x="0" y="6144417"/>
              <a:ext cx="12192000" cy="74537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2" name="TextBox 29"/>
          <p:cNvSpPr txBox="1"/>
          <p:nvPr/>
        </p:nvSpPr>
        <p:spPr>
          <a:xfrm>
            <a:off x="5477935" y="389467"/>
            <a:ext cx="618913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altLang="zh-CN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Вступил в силу с 1 сентября 2023 г.</a:t>
            </a:r>
          </a:p>
          <a:p>
            <a:pPr algn="ctr"/>
            <a:r>
              <a:rPr lang="ru-RU" altLang="zh-CN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Действует до 31 августа 2029 г.</a:t>
            </a:r>
            <a:endParaRPr lang="ru-RU" altLang="zh-CN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819900" y="3877734"/>
            <a:ext cx="5181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Содержит три Порядка аттестации педагогических работников:</a:t>
            </a:r>
          </a:p>
          <a:p>
            <a:pPr algn="ctr">
              <a:buFont typeface="Wingdings" pitchFamily="2" charset="2"/>
              <a:buChar char="ü"/>
            </a:pPr>
            <a:r>
              <a:rPr lang="ru-RU" altLang="zh-CN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в целях подтверждения соответствия занимаемой должности ;</a:t>
            </a:r>
          </a:p>
          <a:p>
            <a:pPr algn="ctr">
              <a:buFont typeface="Wingdings" pitchFamily="2" charset="2"/>
              <a:buChar char="ü"/>
            </a:pPr>
            <a:r>
              <a:rPr lang="ru-RU" altLang="zh-CN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 в целях установления первой и высшей  квалификационной категории;</a:t>
            </a:r>
          </a:p>
          <a:p>
            <a:pPr algn="ctr">
              <a:buFont typeface="Wingdings" pitchFamily="2" charset="2"/>
              <a:buChar char="ü"/>
            </a:pPr>
            <a:r>
              <a:rPr lang="ru-RU" altLang="zh-CN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 в целях установления квалификационной категории «педагог-методист» или «педагог- наставник»</a:t>
            </a:r>
            <a:endParaRPr lang="ru-RU" altLang="zh-CN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8224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0" y="1043295"/>
            <a:ext cx="12192000" cy="5814705"/>
          </a:xfrm>
          <a:prstGeom prst="roundRect">
            <a:avLst>
              <a:gd name="adj" fmla="val 24029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endParaRPr lang="ru-RU" sz="1300" b="1" dirty="0" smtClean="0"/>
          </a:p>
          <a:p>
            <a:pPr marL="0" indent="0" algn="just">
              <a:buNone/>
            </a:pPr>
            <a:endParaRPr lang="ru-RU" sz="1300" b="1" dirty="0"/>
          </a:p>
          <a:p>
            <a:pPr marL="0" indent="0" algn="just">
              <a:buNone/>
            </a:pPr>
            <a:endParaRPr lang="ru-RU" sz="1300" b="1" dirty="0" smtClean="0"/>
          </a:p>
          <a:p>
            <a:pPr marL="0" indent="0" algn="ctr">
              <a:lnSpc>
                <a:spcPct val="100000"/>
              </a:lnSpc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ПРОЕКТ</a:t>
            </a:r>
            <a:r>
              <a:rPr lang="ru-RU" sz="1800" b="1" dirty="0" smtClean="0"/>
              <a:t> административного регламента предоставления государственной услуги «Аттестация педагогических работников организаций, осуществляющих образовательную деятельность, в целях установления квалификационной категории (в части подачи заявления и получения результатов предоставления услуги) на территории Белгородской области </a:t>
            </a:r>
            <a:r>
              <a:rPr lang="ru-RU" sz="1800" b="1" dirty="0" smtClean="0">
                <a:solidFill>
                  <a:srgbClr val="FF0000"/>
                </a:solidFill>
              </a:rPr>
              <a:t>(на согласовании):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ru-RU" sz="1800" dirty="0"/>
              <a:t>п</a:t>
            </a:r>
            <a:r>
              <a:rPr lang="ru-RU" sz="1800" dirty="0" smtClean="0"/>
              <a:t>одача заявлений в электронном виде;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ru-RU" sz="1800" dirty="0"/>
              <a:t>о</a:t>
            </a:r>
            <a:r>
              <a:rPr lang="ru-RU" sz="1800" dirty="0" smtClean="0"/>
              <a:t>тсутствие отзыва;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ru-RU" sz="1800" dirty="0"/>
              <a:t>у</a:t>
            </a:r>
            <a:r>
              <a:rPr lang="ru-RU" sz="1800" dirty="0" smtClean="0"/>
              <a:t>ведомление о решении ГАК через личный кабинет (ЕГПУ);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ru-RU" sz="1800" dirty="0" smtClean="0"/>
              <a:t>необходимость заверять копии документов, предоставляемых через личный кабинет (ЕГПУ).</a:t>
            </a:r>
          </a:p>
          <a:p>
            <a:pPr marL="0" indent="0" algn="ctr">
              <a:buNone/>
            </a:pPr>
            <a:r>
              <a:rPr lang="ru-RU" sz="1800" b="1" dirty="0" smtClean="0"/>
              <a:t>7. Приказ Министерства образования Белгородской области от 15.06.2023 № 1819 </a:t>
            </a:r>
            <a:br>
              <a:rPr lang="ru-RU" sz="1800" b="1" dirty="0" smtClean="0"/>
            </a:br>
            <a:r>
              <a:rPr lang="ru-RU" sz="1800" dirty="0" smtClean="0"/>
              <a:t>«Об утверждении региональных документов по аттестации педагогических работников»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Сайт </a:t>
            </a:r>
            <a:r>
              <a:rPr lang="ru-RU" sz="2000" b="1" dirty="0" err="1" smtClean="0">
                <a:solidFill>
                  <a:srgbClr val="0070C0"/>
                </a:solidFill>
              </a:rPr>
              <a:t>БелИРО</a:t>
            </a:r>
            <a:r>
              <a:rPr lang="ru-RU" sz="2000" b="1" dirty="0" smtClean="0">
                <a:solidFill>
                  <a:srgbClr val="0070C0"/>
                </a:solidFill>
              </a:rPr>
              <a:t> – «Аттестация педагогических работников» – «Документы» – 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«Региональные документы»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6" name="Picture 2" descr="d:\Users\snitko\Desktop\в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00" y="-39054"/>
            <a:ext cx="13201651" cy="108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700" y="317455"/>
            <a:ext cx="9227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Нормативно-правовые акты, регламентирующие процедуру аттестации педагогов 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194" y="1072325"/>
            <a:ext cx="1647059" cy="11407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160" y="0"/>
            <a:ext cx="320040" cy="38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7658674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五边形 1"/>
          <p:cNvSpPr/>
          <p:nvPr/>
        </p:nvSpPr>
        <p:spPr>
          <a:xfrm>
            <a:off x="-1" y="609600"/>
            <a:ext cx="4292083" cy="6756400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1" name="Прямоугольник 40"/>
          <p:cNvSpPr/>
          <p:nvPr/>
        </p:nvSpPr>
        <p:spPr>
          <a:xfrm>
            <a:off x="0" y="2583210"/>
            <a:ext cx="3984336" cy="1395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Аттестация в целях подтверждения соответствия занимаемой должности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" t="1" r="1575" b="17226"/>
          <a:stretch/>
        </p:blipFill>
        <p:spPr>
          <a:xfrm>
            <a:off x="10086392" y="4758612"/>
            <a:ext cx="2105608" cy="1620762"/>
          </a:xfrm>
          <a:prstGeom prst="rect">
            <a:avLst/>
          </a:prstGeom>
        </p:spPr>
      </p:pic>
      <p:sp>
        <p:nvSpPr>
          <p:cNvPr id="40" name="Прямоугольник 17"/>
          <p:cNvSpPr>
            <a:spLocks noChangeArrowheads="1"/>
          </p:cNvSpPr>
          <p:nvPr/>
        </p:nvSpPr>
        <p:spPr bwMode="auto">
          <a:xfrm>
            <a:off x="3918857" y="1959428"/>
            <a:ext cx="1035698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ru-RU" sz="15000" b="1" dirty="0" smtClean="0">
                <a:solidFill>
                  <a:schemeClr val="accent5"/>
                </a:solidFill>
                <a:latin typeface="+mn-lt"/>
                <a:cs typeface="tahoma" panose="020B0604030504040204" pitchFamily="34" charset="0"/>
              </a:rPr>
              <a:t>1</a:t>
            </a:r>
            <a:endParaRPr lang="ru-RU" altLang="ru-RU" sz="15000" b="1" dirty="0">
              <a:solidFill>
                <a:schemeClr val="accent5"/>
              </a:solidFill>
              <a:latin typeface="+mn-lt"/>
              <a:cs typeface="tahoma" panose="020B0604030504040204" pitchFamily="34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8" r="21685"/>
          <a:stretch/>
        </p:blipFill>
        <p:spPr>
          <a:xfrm>
            <a:off x="3548112" y="1058160"/>
            <a:ext cx="3011308" cy="1451775"/>
          </a:xfrm>
          <a:prstGeom prst="rect">
            <a:avLst/>
          </a:prstGeom>
        </p:spPr>
      </p:pic>
      <p:sp>
        <p:nvSpPr>
          <p:cNvPr id="43" name="Прямоугольник 17"/>
          <p:cNvSpPr>
            <a:spLocks noChangeArrowheads="1"/>
          </p:cNvSpPr>
          <p:nvPr/>
        </p:nvSpPr>
        <p:spPr bwMode="auto">
          <a:xfrm>
            <a:off x="3872205" y="4096139"/>
            <a:ext cx="1194318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ru-RU" sz="15000" b="1" dirty="0" smtClean="0">
                <a:solidFill>
                  <a:schemeClr val="accent5"/>
                </a:solidFill>
                <a:latin typeface="+mn-lt"/>
                <a:cs typeface="tahoma" panose="020B0604030504040204" pitchFamily="34" charset="0"/>
              </a:rPr>
              <a:t>2</a:t>
            </a:r>
            <a:endParaRPr lang="ru-RU" altLang="ru-RU" sz="15000" b="1" dirty="0">
              <a:solidFill>
                <a:schemeClr val="accent5"/>
              </a:solidFill>
              <a:latin typeface="+mn-lt"/>
              <a:cs typeface="tahoma" panose="020B0604030504040204" pitchFamily="34" charset="0"/>
            </a:endParaRPr>
          </a:p>
        </p:txBody>
      </p:sp>
      <p:sp>
        <p:nvSpPr>
          <p:cNvPr id="44" name="Объект 2">
            <a:extLst>
              <a:ext uri="{FF2B5EF4-FFF2-40B4-BE49-F238E27FC236}">
                <a16:creationId xmlns:a16="http://schemas.microsoft.com/office/drawing/2014/main" xmlns="" id="{D151A876-6385-9240-A69D-E9AE7823C8F1}"/>
              </a:ext>
            </a:extLst>
          </p:cNvPr>
          <p:cNvSpPr txBox="1">
            <a:spLocks/>
          </p:cNvSpPr>
          <p:nvPr/>
        </p:nvSpPr>
        <p:spPr>
          <a:xfrm>
            <a:off x="5243804" y="2500604"/>
            <a:ext cx="6948196" cy="115699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ru-RU" sz="1600" b="1" dirty="0" smtClean="0">
              <a:solidFill>
                <a:srgbClr val="71C0E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600" b="1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П.8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1600" b="1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ч.1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1600" b="1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ст.48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«педагогические работники </a:t>
            </a:r>
            <a:r>
              <a:rPr lang="ru-RU" sz="1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обязаны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проходить аттестацию </a:t>
            </a:r>
            <a:r>
              <a:rPr lang="ru-RU" sz="1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соответствие занимаемой должности в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порядке, установленном законодательством об образовании</a:t>
            </a:r>
            <a:endParaRPr lang="ru-RU" sz="1400" dirty="0" smtClean="0">
              <a:solidFill>
                <a:srgbClr val="D838E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4749282" y="4086808"/>
            <a:ext cx="55703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Ч. 2 с. 49 «проведение аттестации педагогических работников в целях подтверждения соответствия педагогических работников занимаемым ими должностям осуществляется </a:t>
            </a:r>
            <a:r>
              <a:rPr lang="ru-RU" altLang="ru-RU" b="1" dirty="0" smtClean="0">
                <a:solidFill>
                  <a:srgbClr val="FF0000"/>
                </a:solidFill>
              </a:rPr>
              <a:t>1 раз в 5 лет на основе оценки их профессиональной деятельности аттестационными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комиссиями самостоятельно формируемыми организациями, осуществляющими образовательную деятельность»</a:t>
            </a:r>
          </a:p>
        </p:txBody>
      </p:sp>
      <p:sp>
        <p:nvSpPr>
          <p:cNvPr id="95" name="Объект 2">
            <a:extLst>
              <a:ext uri="{FF2B5EF4-FFF2-40B4-BE49-F238E27FC236}">
                <a16:creationId xmlns:a16="http://schemas.microsoft.com/office/drawing/2014/main" xmlns="" id="{D151A876-6385-9240-A69D-E9AE7823C8F1}"/>
              </a:ext>
            </a:extLst>
          </p:cNvPr>
          <p:cNvSpPr txBox="1">
            <a:spLocks/>
          </p:cNvSpPr>
          <p:nvPr/>
        </p:nvSpPr>
        <p:spPr>
          <a:xfrm>
            <a:off x="6484777" y="1175658"/>
            <a:ext cx="5533052" cy="821093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Федеральный закон от 28.12.2012 года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 273-ФЗ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«Об образовании в Российской Федерации»</a:t>
            </a:r>
            <a:endParaRPr lang="ru-RU" sz="1400" b="1" dirty="0" smtClean="0">
              <a:solidFill>
                <a:srgbClr val="D838E4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grpSp>
        <p:nvGrpSpPr>
          <p:cNvPr id="5" name="Группа 5">
            <a:extLst>
              <a:ext uri="{FF2B5EF4-FFF2-40B4-BE49-F238E27FC236}">
                <a16:creationId xmlns:a16="http://schemas.microsoft.com/office/drawing/2014/main" xmlns="" id="{83DB31D2-64CE-42A1-90C3-F5EF2E767E8C}"/>
              </a:ext>
            </a:extLst>
          </p:cNvPr>
          <p:cNvGrpSpPr/>
          <p:nvPr/>
        </p:nvGrpSpPr>
        <p:grpSpPr>
          <a:xfrm>
            <a:off x="0" y="6451600"/>
            <a:ext cx="12192000" cy="414750"/>
            <a:chOff x="0" y="6086693"/>
            <a:chExt cx="12192000" cy="803103"/>
          </a:xfrm>
        </p:grpSpPr>
        <p:cxnSp>
          <p:nvCxnSpPr>
            <p:cNvPr id="97" name="Прямая соединительная линия 96">
              <a:extLst>
                <a:ext uri="{FF2B5EF4-FFF2-40B4-BE49-F238E27FC236}">
                  <a16:creationId xmlns:a16="http://schemas.microsoft.com/office/drawing/2014/main" xmlns="" id="{91F3022A-0379-4076-AF10-1323481D066B}"/>
                </a:ext>
              </a:extLst>
            </p:cNvPr>
            <p:cNvCxnSpPr/>
            <p:nvPr/>
          </p:nvCxnSpPr>
          <p:spPr>
            <a:xfrm>
              <a:off x="0" y="6086693"/>
              <a:ext cx="1219199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xmlns="" id="{E081AAB7-53E2-410D-AFC0-6B0261DA8EC9}"/>
                </a:ext>
              </a:extLst>
            </p:cNvPr>
            <p:cNvSpPr/>
            <p:nvPr/>
          </p:nvSpPr>
          <p:spPr>
            <a:xfrm>
              <a:off x="0" y="6144417"/>
              <a:ext cx="12192000" cy="74537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673939" y="4768939"/>
            <a:ext cx="1596043" cy="2265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95340" y="2804135"/>
            <a:ext cx="184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1200" dirty="0" smtClean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ru-RU" sz="12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0" y="6502400"/>
            <a:ext cx="12192000" cy="31749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www.beliro.ru</a:t>
            </a:r>
            <a:endParaRPr lang="ru-RU" sz="1400" dirty="0"/>
          </a:p>
        </p:txBody>
      </p:sp>
      <p:sp>
        <p:nvSpPr>
          <p:cNvPr id="37" name="Прямоугольник 36"/>
          <p:cNvSpPr/>
          <p:nvPr/>
        </p:nvSpPr>
        <p:spPr>
          <a:xfrm flipV="1">
            <a:off x="0" y="6858000"/>
            <a:ext cx="1219200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ru-RU" sz="1600" b="1" dirty="0"/>
          </a:p>
        </p:txBody>
      </p:sp>
      <p:pic>
        <p:nvPicPr>
          <p:cNvPr id="30" name="Picture 2" descr="d:\Users\snitko\Desktop\ва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13201651" cy="886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220133" y="220133"/>
            <a:ext cx="8923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Законодательные основания процедур аттестации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8224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五边形 1"/>
          <p:cNvSpPr/>
          <p:nvPr/>
        </p:nvSpPr>
        <p:spPr>
          <a:xfrm>
            <a:off x="-245698" y="0"/>
            <a:ext cx="4312920" cy="6858000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0" y="2592540"/>
            <a:ext cx="3984336" cy="1395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Этапы </a:t>
            </a:r>
          </a:p>
          <a:p>
            <a:pPr algn="ctr"/>
            <a:r>
              <a:rPr lang="ru-RU" sz="3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аттестации </a:t>
            </a:r>
          </a:p>
          <a:p>
            <a:pPr algn="ctr"/>
            <a:r>
              <a:rPr lang="ru-RU" sz="3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в целях подтверждения соответствия занимаемой должности</a:t>
            </a:r>
            <a:endParaRPr lang="ru-RU" sz="3200" dirty="0">
              <a:solidFill>
                <a:prstClr val="white"/>
              </a:solidFill>
            </a:endParaRPr>
          </a:p>
        </p:txBody>
      </p:sp>
      <p:grpSp>
        <p:nvGrpSpPr>
          <p:cNvPr id="5" name="组合 66"/>
          <p:cNvGrpSpPr/>
          <p:nvPr/>
        </p:nvGrpSpPr>
        <p:grpSpPr>
          <a:xfrm>
            <a:off x="4432706" y="2137048"/>
            <a:ext cx="2116637" cy="1461326"/>
            <a:chOff x="1904981" y="3049516"/>
            <a:chExt cx="2255524" cy="1476520"/>
          </a:xfrm>
        </p:grpSpPr>
        <p:sp>
          <p:nvSpPr>
            <p:cNvPr id="144" name="Freeform 5"/>
            <p:cNvSpPr>
              <a:spLocks/>
            </p:cNvSpPr>
            <p:nvPr/>
          </p:nvSpPr>
          <p:spPr bwMode="auto">
            <a:xfrm>
              <a:off x="1904981" y="3049516"/>
              <a:ext cx="2255524" cy="1476520"/>
            </a:xfrm>
            <a:custGeom>
              <a:avLst/>
              <a:gdLst>
                <a:gd name="T0" fmla="*/ 3256 w 3324"/>
                <a:gd name="T1" fmla="*/ 470 h 2157"/>
                <a:gd name="T2" fmla="*/ 1880 w 3324"/>
                <a:gd name="T3" fmla="*/ 2056 h 2157"/>
                <a:gd name="T4" fmla="*/ 1880 w 3324"/>
                <a:gd name="T5" fmla="*/ 2056 h 2157"/>
                <a:gd name="T6" fmla="*/ 1663 w 3324"/>
                <a:gd name="T7" fmla="*/ 2157 h 2157"/>
                <a:gd name="T8" fmla="*/ 1451 w 3324"/>
                <a:gd name="T9" fmla="*/ 2062 h 2157"/>
                <a:gd name="T10" fmla="*/ 1450 w 3324"/>
                <a:gd name="T11" fmla="*/ 2062 h 2157"/>
                <a:gd name="T12" fmla="*/ 83 w 3324"/>
                <a:gd name="T13" fmla="*/ 485 h 2157"/>
                <a:gd name="T14" fmla="*/ 0 w 3324"/>
                <a:gd name="T15" fmla="*/ 284 h 2157"/>
                <a:gd name="T16" fmla="*/ 283 w 3324"/>
                <a:gd name="T17" fmla="*/ 0 h 2157"/>
                <a:gd name="T18" fmla="*/ 283 w 3324"/>
                <a:gd name="T19" fmla="*/ 0 h 2157"/>
                <a:gd name="T20" fmla="*/ 284 w 3324"/>
                <a:gd name="T21" fmla="*/ 0 h 2157"/>
                <a:gd name="T22" fmla="*/ 3039 w 3324"/>
                <a:gd name="T23" fmla="*/ 0 h 2157"/>
                <a:gd name="T24" fmla="*/ 3039 w 3324"/>
                <a:gd name="T25" fmla="*/ 0 h 2157"/>
                <a:gd name="T26" fmla="*/ 3040 w 3324"/>
                <a:gd name="T27" fmla="*/ 0 h 2157"/>
                <a:gd name="T28" fmla="*/ 3324 w 3324"/>
                <a:gd name="T29" fmla="*/ 284 h 2157"/>
                <a:gd name="T30" fmla="*/ 3256 w 3324"/>
                <a:gd name="T31" fmla="*/ 470 h 2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24" h="2157">
                  <a:moveTo>
                    <a:pt x="3256" y="470"/>
                  </a:moveTo>
                  <a:lnTo>
                    <a:pt x="1880" y="2056"/>
                  </a:lnTo>
                  <a:lnTo>
                    <a:pt x="1880" y="2056"/>
                  </a:lnTo>
                  <a:cubicBezTo>
                    <a:pt x="1828" y="2118"/>
                    <a:pt x="1750" y="2157"/>
                    <a:pt x="1663" y="2157"/>
                  </a:cubicBezTo>
                  <a:cubicBezTo>
                    <a:pt x="1578" y="2157"/>
                    <a:pt x="1503" y="2120"/>
                    <a:pt x="1451" y="2062"/>
                  </a:cubicBezTo>
                  <a:lnTo>
                    <a:pt x="1450" y="2062"/>
                  </a:lnTo>
                  <a:lnTo>
                    <a:pt x="83" y="485"/>
                  </a:lnTo>
                  <a:cubicBezTo>
                    <a:pt x="32" y="433"/>
                    <a:pt x="0" y="363"/>
                    <a:pt x="0" y="284"/>
                  </a:cubicBezTo>
                  <a:cubicBezTo>
                    <a:pt x="0" y="128"/>
                    <a:pt x="127" y="1"/>
                    <a:pt x="283" y="0"/>
                  </a:cubicBezTo>
                  <a:lnTo>
                    <a:pt x="283" y="0"/>
                  </a:lnTo>
                  <a:lnTo>
                    <a:pt x="284" y="0"/>
                  </a:lnTo>
                  <a:lnTo>
                    <a:pt x="3039" y="0"/>
                  </a:lnTo>
                  <a:lnTo>
                    <a:pt x="3039" y="0"/>
                  </a:lnTo>
                  <a:lnTo>
                    <a:pt x="3040" y="0"/>
                  </a:lnTo>
                  <a:cubicBezTo>
                    <a:pt x="3197" y="0"/>
                    <a:pt x="3324" y="127"/>
                    <a:pt x="3324" y="284"/>
                  </a:cubicBezTo>
                  <a:cubicBezTo>
                    <a:pt x="3324" y="355"/>
                    <a:pt x="3299" y="420"/>
                    <a:pt x="3256" y="470"/>
                  </a:cubicBezTo>
                  <a:close/>
                </a:path>
              </a:pathLst>
            </a:custGeom>
            <a:solidFill>
              <a:srgbClr val="2F559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6" name="组合 52"/>
            <p:cNvGrpSpPr/>
            <p:nvPr/>
          </p:nvGrpSpPr>
          <p:grpSpPr>
            <a:xfrm>
              <a:off x="2709623" y="3293372"/>
              <a:ext cx="646240" cy="532372"/>
              <a:chOff x="215901" y="1787525"/>
              <a:chExt cx="693738" cy="571500"/>
            </a:xfrm>
            <a:solidFill>
              <a:schemeClr val="bg1"/>
            </a:solidFill>
          </p:grpSpPr>
          <p:sp>
            <p:nvSpPr>
              <p:cNvPr id="146" name="Freeform 13"/>
              <p:cNvSpPr>
                <a:spLocks noEditPoints="1"/>
              </p:cNvSpPr>
              <p:nvPr/>
            </p:nvSpPr>
            <p:spPr bwMode="auto">
              <a:xfrm>
                <a:off x="215901" y="1787525"/>
                <a:ext cx="693738" cy="571500"/>
              </a:xfrm>
              <a:custGeom>
                <a:avLst/>
                <a:gdLst>
                  <a:gd name="T0" fmla="*/ 166 w 182"/>
                  <a:gd name="T1" fmla="*/ 0 h 152"/>
                  <a:gd name="T2" fmla="*/ 15 w 182"/>
                  <a:gd name="T3" fmla="*/ 0 h 152"/>
                  <a:gd name="T4" fmla="*/ 0 w 182"/>
                  <a:gd name="T5" fmla="*/ 15 h 152"/>
                  <a:gd name="T6" fmla="*/ 0 w 182"/>
                  <a:gd name="T7" fmla="*/ 107 h 152"/>
                  <a:gd name="T8" fmla="*/ 15 w 182"/>
                  <a:gd name="T9" fmla="*/ 123 h 152"/>
                  <a:gd name="T10" fmla="*/ 70 w 182"/>
                  <a:gd name="T11" fmla="*/ 123 h 152"/>
                  <a:gd name="T12" fmla="*/ 70 w 182"/>
                  <a:gd name="T13" fmla="*/ 142 h 152"/>
                  <a:gd name="T14" fmla="*/ 27 w 182"/>
                  <a:gd name="T15" fmla="*/ 142 h 152"/>
                  <a:gd name="T16" fmla="*/ 17 w 182"/>
                  <a:gd name="T17" fmla="*/ 152 h 152"/>
                  <a:gd name="T18" fmla="*/ 164 w 182"/>
                  <a:gd name="T19" fmla="*/ 152 h 152"/>
                  <a:gd name="T20" fmla="*/ 155 w 182"/>
                  <a:gd name="T21" fmla="*/ 142 h 152"/>
                  <a:gd name="T22" fmla="*/ 111 w 182"/>
                  <a:gd name="T23" fmla="*/ 142 h 152"/>
                  <a:gd name="T24" fmla="*/ 111 w 182"/>
                  <a:gd name="T25" fmla="*/ 123 h 152"/>
                  <a:gd name="T26" fmla="*/ 166 w 182"/>
                  <a:gd name="T27" fmla="*/ 123 h 152"/>
                  <a:gd name="T28" fmla="*/ 182 w 182"/>
                  <a:gd name="T29" fmla="*/ 107 h 152"/>
                  <a:gd name="T30" fmla="*/ 182 w 182"/>
                  <a:gd name="T31" fmla="*/ 15 h 152"/>
                  <a:gd name="T32" fmla="*/ 166 w 182"/>
                  <a:gd name="T33" fmla="*/ 0 h 152"/>
                  <a:gd name="T34" fmla="*/ 172 w 182"/>
                  <a:gd name="T35" fmla="*/ 107 h 152"/>
                  <a:gd name="T36" fmla="*/ 166 w 182"/>
                  <a:gd name="T37" fmla="*/ 112 h 152"/>
                  <a:gd name="T38" fmla="*/ 15 w 182"/>
                  <a:gd name="T39" fmla="*/ 112 h 152"/>
                  <a:gd name="T40" fmla="*/ 10 w 182"/>
                  <a:gd name="T41" fmla="*/ 107 h 152"/>
                  <a:gd name="T42" fmla="*/ 10 w 182"/>
                  <a:gd name="T43" fmla="*/ 15 h 152"/>
                  <a:gd name="T44" fmla="*/ 15 w 182"/>
                  <a:gd name="T45" fmla="*/ 10 h 152"/>
                  <a:gd name="T46" fmla="*/ 166 w 182"/>
                  <a:gd name="T47" fmla="*/ 10 h 152"/>
                  <a:gd name="T48" fmla="*/ 172 w 182"/>
                  <a:gd name="T49" fmla="*/ 15 h 152"/>
                  <a:gd name="T50" fmla="*/ 172 w 182"/>
                  <a:gd name="T51" fmla="*/ 107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2" h="152">
                    <a:moveTo>
                      <a:pt x="166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0" y="116"/>
                      <a:pt x="7" y="123"/>
                      <a:pt x="15" y="123"/>
                    </a:cubicBezTo>
                    <a:cubicBezTo>
                      <a:pt x="70" y="123"/>
                      <a:pt x="70" y="123"/>
                      <a:pt x="70" y="123"/>
                    </a:cubicBezTo>
                    <a:cubicBezTo>
                      <a:pt x="70" y="142"/>
                      <a:pt x="70" y="142"/>
                      <a:pt x="70" y="142"/>
                    </a:cubicBezTo>
                    <a:cubicBezTo>
                      <a:pt x="27" y="142"/>
                      <a:pt x="27" y="142"/>
                      <a:pt x="27" y="142"/>
                    </a:cubicBezTo>
                    <a:cubicBezTo>
                      <a:pt x="21" y="142"/>
                      <a:pt x="17" y="147"/>
                      <a:pt x="17" y="152"/>
                    </a:cubicBezTo>
                    <a:cubicBezTo>
                      <a:pt x="164" y="152"/>
                      <a:pt x="164" y="152"/>
                      <a:pt x="164" y="152"/>
                    </a:cubicBezTo>
                    <a:cubicBezTo>
                      <a:pt x="164" y="147"/>
                      <a:pt x="160" y="142"/>
                      <a:pt x="155" y="142"/>
                    </a:cubicBezTo>
                    <a:cubicBezTo>
                      <a:pt x="111" y="142"/>
                      <a:pt x="111" y="142"/>
                      <a:pt x="111" y="142"/>
                    </a:cubicBezTo>
                    <a:cubicBezTo>
                      <a:pt x="111" y="123"/>
                      <a:pt x="111" y="123"/>
                      <a:pt x="111" y="123"/>
                    </a:cubicBezTo>
                    <a:cubicBezTo>
                      <a:pt x="166" y="123"/>
                      <a:pt x="166" y="123"/>
                      <a:pt x="166" y="123"/>
                    </a:cubicBezTo>
                    <a:cubicBezTo>
                      <a:pt x="175" y="123"/>
                      <a:pt x="182" y="116"/>
                      <a:pt x="182" y="107"/>
                    </a:cubicBezTo>
                    <a:cubicBezTo>
                      <a:pt x="182" y="15"/>
                      <a:pt x="182" y="15"/>
                      <a:pt x="182" y="15"/>
                    </a:cubicBezTo>
                    <a:cubicBezTo>
                      <a:pt x="182" y="7"/>
                      <a:pt x="175" y="0"/>
                      <a:pt x="166" y="0"/>
                    </a:cubicBezTo>
                    <a:close/>
                    <a:moveTo>
                      <a:pt x="172" y="107"/>
                    </a:moveTo>
                    <a:cubicBezTo>
                      <a:pt x="172" y="110"/>
                      <a:pt x="169" y="112"/>
                      <a:pt x="166" y="112"/>
                    </a:cubicBezTo>
                    <a:cubicBezTo>
                      <a:pt x="15" y="112"/>
                      <a:pt x="15" y="112"/>
                      <a:pt x="15" y="112"/>
                    </a:cubicBezTo>
                    <a:cubicBezTo>
                      <a:pt x="12" y="112"/>
                      <a:pt x="10" y="110"/>
                      <a:pt x="10" y="107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2"/>
                      <a:pt x="12" y="10"/>
                      <a:pt x="15" y="10"/>
                    </a:cubicBezTo>
                    <a:cubicBezTo>
                      <a:pt x="166" y="10"/>
                      <a:pt x="166" y="10"/>
                      <a:pt x="166" y="10"/>
                    </a:cubicBezTo>
                    <a:cubicBezTo>
                      <a:pt x="169" y="10"/>
                      <a:pt x="172" y="12"/>
                      <a:pt x="172" y="15"/>
                    </a:cubicBezTo>
                    <a:lnTo>
                      <a:pt x="172" y="1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Freeform 14"/>
              <p:cNvSpPr>
                <a:spLocks noEditPoints="1"/>
              </p:cNvSpPr>
              <p:nvPr/>
            </p:nvSpPr>
            <p:spPr bwMode="auto">
              <a:xfrm>
                <a:off x="409576" y="1866900"/>
                <a:ext cx="301625" cy="296863"/>
              </a:xfrm>
              <a:custGeom>
                <a:avLst/>
                <a:gdLst>
                  <a:gd name="T0" fmla="*/ 0 w 79"/>
                  <a:gd name="T1" fmla="*/ 40 h 79"/>
                  <a:gd name="T2" fmla="*/ 79 w 79"/>
                  <a:gd name="T3" fmla="*/ 40 h 79"/>
                  <a:gd name="T4" fmla="*/ 38 w 79"/>
                  <a:gd name="T5" fmla="*/ 5 h 79"/>
                  <a:gd name="T6" fmla="*/ 25 w 79"/>
                  <a:gd name="T7" fmla="*/ 18 h 79"/>
                  <a:gd name="T8" fmla="*/ 38 w 79"/>
                  <a:gd name="T9" fmla="*/ 23 h 79"/>
                  <a:gd name="T10" fmla="*/ 21 w 79"/>
                  <a:gd name="T11" fmla="*/ 38 h 79"/>
                  <a:gd name="T12" fmla="*/ 38 w 79"/>
                  <a:gd name="T13" fmla="*/ 23 h 79"/>
                  <a:gd name="T14" fmla="*/ 38 w 79"/>
                  <a:gd name="T15" fmla="*/ 57 h 79"/>
                  <a:gd name="T16" fmla="*/ 21 w 79"/>
                  <a:gd name="T17" fmla="*/ 42 h 79"/>
                  <a:gd name="T18" fmla="*/ 38 w 79"/>
                  <a:gd name="T19" fmla="*/ 61 h 79"/>
                  <a:gd name="T20" fmla="*/ 25 w 79"/>
                  <a:gd name="T21" fmla="*/ 62 h 79"/>
                  <a:gd name="T22" fmla="*/ 41 w 79"/>
                  <a:gd name="T23" fmla="*/ 74 h 79"/>
                  <a:gd name="T24" fmla="*/ 54 w 79"/>
                  <a:gd name="T25" fmla="*/ 62 h 79"/>
                  <a:gd name="T26" fmla="*/ 41 w 79"/>
                  <a:gd name="T27" fmla="*/ 57 h 79"/>
                  <a:gd name="T28" fmla="*/ 58 w 79"/>
                  <a:gd name="T29" fmla="*/ 42 h 79"/>
                  <a:gd name="T30" fmla="*/ 41 w 79"/>
                  <a:gd name="T31" fmla="*/ 57 h 79"/>
                  <a:gd name="T32" fmla="*/ 41 w 79"/>
                  <a:gd name="T33" fmla="*/ 23 h 79"/>
                  <a:gd name="T34" fmla="*/ 58 w 79"/>
                  <a:gd name="T35" fmla="*/ 38 h 79"/>
                  <a:gd name="T36" fmla="*/ 42 w 79"/>
                  <a:gd name="T37" fmla="*/ 19 h 79"/>
                  <a:gd name="T38" fmla="*/ 54 w 79"/>
                  <a:gd name="T39" fmla="*/ 18 h 79"/>
                  <a:gd name="T40" fmla="*/ 50 w 79"/>
                  <a:gd name="T41" fmla="*/ 5 h 79"/>
                  <a:gd name="T42" fmla="*/ 58 w 79"/>
                  <a:gd name="T43" fmla="*/ 17 h 79"/>
                  <a:gd name="T44" fmla="*/ 21 w 79"/>
                  <a:gd name="T45" fmla="*/ 17 h 79"/>
                  <a:gd name="T46" fmla="*/ 29 w 79"/>
                  <a:gd name="T47" fmla="*/ 5 h 79"/>
                  <a:gd name="T48" fmla="*/ 20 w 79"/>
                  <a:gd name="T49" fmla="*/ 20 h 79"/>
                  <a:gd name="T50" fmla="*/ 4 w 79"/>
                  <a:gd name="T51" fmla="*/ 38 h 79"/>
                  <a:gd name="T52" fmla="*/ 20 w 79"/>
                  <a:gd name="T53" fmla="*/ 20 h 79"/>
                  <a:gd name="T54" fmla="*/ 20 w 79"/>
                  <a:gd name="T55" fmla="*/ 60 h 79"/>
                  <a:gd name="T56" fmla="*/ 4 w 79"/>
                  <a:gd name="T57" fmla="*/ 42 h 79"/>
                  <a:gd name="T58" fmla="*/ 21 w 79"/>
                  <a:gd name="T59" fmla="*/ 63 h 79"/>
                  <a:gd name="T60" fmla="*/ 15 w 79"/>
                  <a:gd name="T61" fmla="*/ 66 h 79"/>
                  <a:gd name="T62" fmla="*/ 58 w 79"/>
                  <a:gd name="T63" fmla="*/ 63 h 79"/>
                  <a:gd name="T64" fmla="*/ 50 w 79"/>
                  <a:gd name="T65" fmla="*/ 74 h 79"/>
                  <a:gd name="T66" fmla="*/ 59 w 79"/>
                  <a:gd name="T67" fmla="*/ 60 h 79"/>
                  <a:gd name="T68" fmla="*/ 76 w 79"/>
                  <a:gd name="T69" fmla="*/ 42 h 79"/>
                  <a:gd name="T70" fmla="*/ 59 w 79"/>
                  <a:gd name="T71" fmla="*/ 60 h 79"/>
                  <a:gd name="T72" fmla="*/ 59 w 79"/>
                  <a:gd name="T73" fmla="*/ 20 h 79"/>
                  <a:gd name="T74" fmla="*/ 76 w 79"/>
                  <a:gd name="T75" fmla="*/ 3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9" h="79">
                    <a:moveTo>
                      <a:pt x="40" y="0"/>
                    </a:moveTo>
                    <a:cubicBezTo>
                      <a:pt x="18" y="0"/>
                      <a:pt x="0" y="18"/>
                      <a:pt x="0" y="40"/>
                    </a:cubicBezTo>
                    <a:cubicBezTo>
                      <a:pt x="0" y="62"/>
                      <a:pt x="18" y="79"/>
                      <a:pt x="40" y="79"/>
                    </a:cubicBezTo>
                    <a:cubicBezTo>
                      <a:pt x="62" y="79"/>
                      <a:pt x="79" y="62"/>
                      <a:pt x="79" y="40"/>
                    </a:cubicBezTo>
                    <a:cubicBezTo>
                      <a:pt x="79" y="18"/>
                      <a:pt x="62" y="0"/>
                      <a:pt x="40" y="0"/>
                    </a:cubicBezTo>
                    <a:close/>
                    <a:moveTo>
                      <a:pt x="38" y="5"/>
                    </a:moveTo>
                    <a:cubicBezTo>
                      <a:pt x="38" y="19"/>
                      <a:pt x="38" y="19"/>
                      <a:pt x="38" y="19"/>
                    </a:cubicBezTo>
                    <a:cubicBezTo>
                      <a:pt x="34" y="19"/>
                      <a:pt x="29" y="19"/>
                      <a:pt x="25" y="18"/>
                    </a:cubicBezTo>
                    <a:cubicBezTo>
                      <a:pt x="29" y="11"/>
                      <a:pt x="33" y="6"/>
                      <a:pt x="38" y="5"/>
                    </a:cubicBezTo>
                    <a:close/>
                    <a:moveTo>
                      <a:pt x="38" y="23"/>
                    </a:moveTo>
                    <a:cubicBezTo>
                      <a:pt x="38" y="38"/>
                      <a:pt x="38" y="38"/>
                      <a:pt x="38" y="38"/>
                    </a:cubicBezTo>
                    <a:cubicBezTo>
                      <a:pt x="21" y="38"/>
                      <a:pt x="21" y="38"/>
                      <a:pt x="21" y="38"/>
                    </a:cubicBezTo>
                    <a:cubicBezTo>
                      <a:pt x="21" y="32"/>
                      <a:pt x="22" y="26"/>
                      <a:pt x="24" y="21"/>
                    </a:cubicBezTo>
                    <a:cubicBezTo>
                      <a:pt x="29" y="22"/>
                      <a:pt x="33" y="22"/>
                      <a:pt x="38" y="23"/>
                    </a:cubicBezTo>
                    <a:close/>
                    <a:moveTo>
                      <a:pt x="38" y="42"/>
                    </a:moveTo>
                    <a:cubicBezTo>
                      <a:pt x="38" y="57"/>
                      <a:pt x="38" y="57"/>
                      <a:pt x="38" y="57"/>
                    </a:cubicBezTo>
                    <a:cubicBezTo>
                      <a:pt x="33" y="57"/>
                      <a:pt x="29" y="58"/>
                      <a:pt x="24" y="59"/>
                    </a:cubicBezTo>
                    <a:cubicBezTo>
                      <a:pt x="22" y="54"/>
                      <a:pt x="21" y="48"/>
                      <a:pt x="21" y="42"/>
                    </a:cubicBezTo>
                    <a:lnTo>
                      <a:pt x="38" y="42"/>
                    </a:lnTo>
                    <a:close/>
                    <a:moveTo>
                      <a:pt x="38" y="61"/>
                    </a:moveTo>
                    <a:cubicBezTo>
                      <a:pt x="38" y="74"/>
                      <a:pt x="38" y="74"/>
                      <a:pt x="38" y="74"/>
                    </a:cubicBezTo>
                    <a:cubicBezTo>
                      <a:pt x="33" y="73"/>
                      <a:pt x="29" y="69"/>
                      <a:pt x="25" y="62"/>
                    </a:cubicBezTo>
                    <a:cubicBezTo>
                      <a:pt x="29" y="61"/>
                      <a:pt x="34" y="61"/>
                      <a:pt x="38" y="61"/>
                    </a:cubicBezTo>
                    <a:close/>
                    <a:moveTo>
                      <a:pt x="41" y="74"/>
                    </a:moveTo>
                    <a:cubicBezTo>
                      <a:pt x="41" y="61"/>
                      <a:pt x="41" y="61"/>
                      <a:pt x="41" y="61"/>
                    </a:cubicBezTo>
                    <a:cubicBezTo>
                      <a:pt x="46" y="61"/>
                      <a:pt x="50" y="61"/>
                      <a:pt x="54" y="62"/>
                    </a:cubicBezTo>
                    <a:cubicBezTo>
                      <a:pt x="51" y="69"/>
                      <a:pt x="46" y="74"/>
                      <a:pt x="41" y="74"/>
                    </a:cubicBezTo>
                    <a:close/>
                    <a:moveTo>
                      <a:pt x="41" y="57"/>
                    </a:moveTo>
                    <a:cubicBezTo>
                      <a:pt x="41" y="42"/>
                      <a:pt x="41" y="42"/>
                      <a:pt x="41" y="42"/>
                    </a:cubicBezTo>
                    <a:cubicBezTo>
                      <a:pt x="58" y="42"/>
                      <a:pt x="58" y="42"/>
                      <a:pt x="58" y="42"/>
                    </a:cubicBezTo>
                    <a:cubicBezTo>
                      <a:pt x="58" y="48"/>
                      <a:pt x="57" y="54"/>
                      <a:pt x="55" y="59"/>
                    </a:cubicBezTo>
                    <a:cubicBezTo>
                      <a:pt x="51" y="58"/>
                      <a:pt x="46" y="57"/>
                      <a:pt x="41" y="57"/>
                    </a:cubicBezTo>
                    <a:close/>
                    <a:moveTo>
                      <a:pt x="41" y="38"/>
                    </a:moveTo>
                    <a:cubicBezTo>
                      <a:pt x="41" y="23"/>
                      <a:pt x="41" y="23"/>
                      <a:pt x="41" y="23"/>
                    </a:cubicBezTo>
                    <a:cubicBezTo>
                      <a:pt x="46" y="22"/>
                      <a:pt x="51" y="22"/>
                      <a:pt x="55" y="21"/>
                    </a:cubicBezTo>
                    <a:cubicBezTo>
                      <a:pt x="57" y="26"/>
                      <a:pt x="58" y="32"/>
                      <a:pt x="58" y="38"/>
                    </a:cubicBezTo>
                    <a:lnTo>
                      <a:pt x="41" y="38"/>
                    </a:lnTo>
                    <a:close/>
                    <a:moveTo>
                      <a:pt x="42" y="19"/>
                    </a:moveTo>
                    <a:cubicBezTo>
                      <a:pt x="42" y="5"/>
                      <a:pt x="42" y="5"/>
                      <a:pt x="42" y="5"/>
                    </a:cubicBezTo>
                    <a:cubicBezTo>
                      <a:pt x="46" y="6"/>
                      <a:pt x="51" y="11"/>
                      <a:pt x="54" y="18"/>
                    </a:cubicBezTo>
                    <a:cubicBezTo>
                      <a:pt x="50" y="19"/>
                      <a:pt x="46" y="19"/>
                      <a:pt x="42" y="19"/>
                    </a:cubicBezTo>
                    <a:close/>
                    <a:moveTo>
                      <a:pt x="50" y="5"/>
                    </a:moveTo>
                    <a:cubicBezTo>
                      <a:pt x="56" y="7"/>
                      <a:pt x="61" y="10"/>
                      <a:pt x="65" y="14"/>
                    </a:cubicBezTo>
                    <a:cubicBezTo>
                      <a:pt x="63" y="15"/>
                      <a:pt x="60" y="16"/>
                      <a:pt x="58" y="17"/>
                    </a:cubicBezTo>
                    <a:cubicBezTo>
                      <a:pt x="56" y="12"/>
                      <a:pt x="53" y="8"/>
                      <a:pt x="50" y="5"/>
                    </a:cubicBezTo>
                    <a:close/>
                    <a:moveTo>
                      <a:pt x="21" y="17"/>
                    </a:moveTo>
                    <a:cubicBezTo>
                      <a:pt x="19" y="16"/>
                      <a:pt x="17" y="15"/>
                      <a:pt x="15" y="14"/>
                    </a:cubicBezTo>
                    <a:cubicBezTo>
                      <a:pt x="19" y="10"/>
                      <a:pt x="24" y="7"/>
                      <a:pt x="29" y="5"/>
                    </a:cubicBezTo>
                    <a:cubicBezTo>
                      <a:pt x="26" y="8"/>
                      <a:pt x="23" y="12"/>
                      <a:pt x="21" y="17"/>
                    </a:cubicBezTo>
                    <a:close/>
                    <a:moveTo>
                      <a:pt x="20" y="20"/>
                    </a:moveTo>
                    <a:cubicBezTo>
                      <a:pt x="18" y="25"/>
                      <a:pt x="17" y="31"/>
                      <a:pt x="17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0"/>
                      <a:pt x="7" y="22"/>
                      <a:pt x="12" y="17"/>
                    </a:cubicBezTo>
                    <a:cubicBezTo>
                      <a:pt x="15" y="18"/>
                      <a:pt x="17" y="19"/>
                      <a:pt x="20" y="20"/>
                    </a:cubicBezTo>
                    <a:close/>
                    <a:moveTo>
                      <a:pt x="17" y="42"/>
                    </a:moveTo>
                    <a:cubicBezTo>
                      <a:pt x="17" y="48"/>
                      <a:pt x="18" y="55"/>
                      <a:pt x="20" y="60"/>
                    </a:cubicBezTo>
                    <a:cubicBezTo>
                      <a:pt x="17" y="61"/>
                      <a:pt x="15" y="62"/>
                      <a:pt x="12" y="63"/>
                    </a:cubicBezTo>
                    <a:cubicBezTo>
                      <a:pt x="7" y="57"/>
                      <a:pt x="4" y="50"/>
                      <a:pt x="4" y="42"/>
                    </a:cubicBezTo>
                    <a:lnTo>
                      <a:pt x="17" y="42"/>
                    </a:lnTo>
                    <a:close/>
                    <a:moveTo>
                      <a:pt x="21" y="63"/>
                    </a:moveTo>
                    <a:cubicBezTo>
                      <a:pt x="23" y="68"/>
                      <a:pt x="26" y="72"/>
                      <a:pt x="29" y="74"/>
                    </a:cubicBezTo>
                    <a:cubicBezTo>
                      <a:pt x="24" y="73"/>
                      <a:pt x="19" y="70"/>
                      <a:pt x="15" y="66"/>
                    </a:cubicBezTo>
                    <a:cubicBezTo>
                      <a:pt x="17" y="65"/>
                      <a:pt x="19" y="64"/>
                      <a:pt x="21" y="63"/>
                    </a:cubicBezTo>
                    <a:close/>
                    <a:moveTo>
                      <a:pt x="58" y="63"/>
                    </a:moveTo>
                    <a:cubicBezTo>
                      <a:pt x="60" y="64"/>
                      <a:pt x="63" y="65"/>
                      <a:pt x="65" y="66"/>
                    </a:cubicBezTo>
                    <a:cubicBezTo>
                      <a:pt x="61" y="70"/>
                      <a:pt x="56" y="73"/>
                      <a:pt x="50" y="74"/>
                    </a:cubicBezTo>
                    <a:cubicBezTo>
                      <a:pt x="53" y="72"/>
                      <a:pt x="56" y="68"/>
                      <a:pt x="58" y="63"/>
                    </a:cubicBezTo>
                    <a:close/>
                    <a:moveTo>
                      <a:pt x="59" y="60"/>
                    </a:moveTo>
                    <a:cubicBezTo>
                      <a:pt x="61" y="55"/>
                      <a:pt x="62" y="48"/>
                      <a:pt x="62" y="42"/>
                    </a:cubicBezTo>
                    <a:cubicBezTo>
                      <a:pt x="76" y="42"/>
                      <a:pt x="76" y="42"/>
                      <a:pt x="76" y="42"/>
                    </a:cubicBezTo>
                    <a:cubicBezTo>
                      <a:pt x="75" y="50"/>
                      <a:pt x="72" y="57"/>
                      <a:pt x="67" y="63"/>
                    </a:cubicBezTo>
                    <a:cubicBezTo>
                      <a:pt x="65" y="62"/>
                      <a:pt x="62" y="61"/>
                      <a:pt x="59" y="60"/>
                    </a:cubicBezTo>
                    <a:close/>
                    <a:moveTo>
                      <a:pt x="62" y="38"/>
                    </a:moveTo>
                    <a:cubicBezTo>
                      <a:pt x="62" y="31"/>
                      <a:pt x="61" y="25"/>
                      <a:pt x="59" y="20"/>
                    </a:cubicBezTo>
                    <a:cubicBezTo>
                      <a:pt x="62" y="19"/>
                      <a:pt x="65" y="18"/>
                      <a:pt x="67" y="17"/>
                    </a:cubicBezTo>
                    <a:cubicBezTo>
                      <a:pt x="72" y="22"/>
                      <a:pt x="75" y="30"/>
                      <a:pt x="76" y="38"/>
                    </a:cubicBezTo>
                    <a:lnTo>
                      <a:pt x="62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" name="组合 67"/>
          <p:cNvGrpSpPr/>
          <p:nvPr/>
        </p:nvGrpSpPr>
        <p:grpSpPr>
          <a:xfrm>
            <a:off x="5723590" y="2794039"/>
            <a:ext cx="2116637" cy="1459714"/>
            <a:chOff x="3427894" y="3409026"/>
            <a:chExt cx="2255524" cy="1474890"/>
          </a:xfrm>
        </p:grpSpPr>
        <p:sp>
          <p:nvSpPr>
            <p:cNvPr id="149" name="Freeform 6"/>
            <p:cNvSpPr>
              <a:spLocks/>
            </p:cNvSpPr>
            <p:nvPr/>
          </p:nvSpPr>
          <p:spPr bwMode="auto">
            <a:xfrm>
              <a:off x="3427894" y="3409026"/>
              <a:ext cx="2255524" cy="1474890"/>
            </a:xfrm>
            <a:custGeom>
              <a:avLst/>
              <a:gdLst>
                <a:gd name="T0" fmla="*/ 3256 w 3325"/>
                <a:gd name="T1" fmla="*/ 1687 h 2157"/>
                <a:gd name="T2" fmla="*/ 1880 w 3325"/>
                <a:gd name="T3" fmla="*/ 100 h 2157"/>
                <a:gd name="T4" fmla="*/ 1880 w 3325"/>
                <a:gd name="T5" fmla="*/ 100 h 2157"/>
                <a:gd name="T6" fmla="*/ 1663 w 3325"/>
                <a:gd name="T7" fmla="*/ 0 h 2157"/>
                <a:gd name="T8" fmla="*/ 1451 w 3325"/>
                <a:gd name="T9" fmla="*/ 95 h 2157"/>
                <a:gd name="T10" fmla="*/ 1451 w 3325"/>
                <a:gd name="T11" fmla="*/ 95 h 2157"/>
                <a:gd name="T12" fmla="*/ 83 w 3325"/>
                <a:gd name="T13" fmla="*/ 1672 h 2157"/>
                <a:gd name="T14" fmla="*/ 0 w 3325"/>
                <a:gd name="T15" fmla="*/ 1872 h 2157"/>
                <a:gd name="T16" fmla="*/ 284 w 3325"/>
                <a:gd name="T17" fmla="*/ 2157 h 2157"/>
                <a:gd name="T18" fmla="*/ 284 w 3325"/>
                <a:gd name="T19" fmla="*/ 2157 h 2157"/>
                <a:gd name="T20" fmla="*/ 285 w 3325"/>
                <a:gd name="T21" fmla="*/ 2157 h 2157"/>
                <a:gd name="T22" fmla="*/ 3039 w 3325"/>
                <a:gd name="T23" fmla="*/ 2157 h 2157"/>
                <a:gd name="T24" fmla="*/ 3039 w 3325"/>
                <a:gd name="T25" fmla="*/ 2157 h 2157"/>
                <a:gd name="T26" fmla="*/ 3040 w 3325"/>
                <a:gd name="T27" fmla="*/ 2157 h 2157"/>
                <a:gd name="T28" fmla="*/ 3325 w 3325"/>
                <a:gd name="T29" fmla="*/ 1872 h 2157"/>
                <a:gd name="T30" fmla="*/ 3256 w 3325"/>
                <a:gd name="T31" fmla="*/ 1687 h 2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25" h="2157">
                  <a:moveTo>
                    <a:pt x="3256" y="1687"/>
                  </a:moveTo>
                  <a:lnTo>
                    <a:pt x="1880" y="100"/>
                  </a:lnTo>
                  <a:lnTo>
                    <a:pt x="1880" y="100"/>
                  </a:lnTo>
                  <a:cubicBezTo>
                    <a:pt x="1828" y="39"/>
                    <a:pt x="1750" y="0"/>
                    <a:pt x="1663" y="0"/>
                  </a:cubicBezTo>
                  <a:cubicBezTo>
                    <a:pt x="1579" y="0"/>
                    <a:pt x="1503" y="36"/>
                    <a:pt x="1451" y="95"/>
                  </a:cubicBezTo>
                  <a:lnTo>
                    <a:pt x="1451" y="95"/>
                  </a:lnTo>
                  <a:lnTo>
                    <a:pt x="83" y="1672"/>
                  </a:lnTo>
                  <a:cubicBezTo>
                    <a:pt x="32" y="1723"/>
                    <a:pt x="0" y="1794"/>
                    <a:pt x="0" y="1872"/>
                  </a:cubicBezTo>
                  <a:cubicBezTo>
                    <a:pt x="0" y="2029"/>
                    <a:pt x="127" y="2156"/>
                    <a:pt x="284" y="2157"/>
                  </a:cubicBezTo>
                  <a:lnTo>
                    <a:pt x="284" y="2157"/>
                  </a:lnTo>
                  <a:lnTo>
                    <a:pt x="285" y="2157"/>
                  </a:lnTo>
                  <a:lnTo>
                    <a:pt x="3039" y="2157"/>
                  </a:lnTo>
                  <a:lnTo>
                    <a:pt x="3039" y="2157"/>
                  </a:lnTo>
                  <a:lnTo>
                    <a:pt x="3040" y="2157"/>
                  </a:lnTo>
                  <a:cubicBezTo>
                    <a:pt x="3198" y="2157"/>
                    <a:pt x="3325" y="2029"/>
                    <a:pt x="3325" y="1872"/>
                  </a:cubicBezTo>
                  <a:cubicBezTo>
                    <a:pt x="3325" y="1802"/>
                    <a:pt x="3299" y="1737"/>
                    <a:pt x="3256" y="16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0" name="Freeform 15"/>
            <p:cNvSpPr>
              <a:spLocks noEditPoints="1"/>
            </p:cNvSpPr>
            <p:nvPr/>
          </p:nvSpPr>
          <p:spPr bwMode="auto">
            <a:xfrm>
              <a:off x="4246585" y="4146471"/>
              <a:ext cx="618142" cy="490964"/>
            </a:xfrm>
            <a:custGeom>
              <a:avLst/>
              <a:gdLst>
                <a:gd name="T0" fmla="*/ 52 w 174"/>
                <a:gd name="T1" fmla="*/ 61 h 140"/>
                <a:gd name="T2" fmla="*/ 41 w 174"/>
                <a:gd name="T3" fmla="*/ 50 h 140"/>
                <a:gd name="T4" fmla="*/ 52 w 174"/>
                <a:gd name="T5" fmla="*/ 39 h 140"/>
                <a:gd name="T6" fmla="*/ 63 w 174"/>
                <a:gd name="T7" fmla="*/ 50 h 140"/>
                <a:gd name="T8" fmla="*/ 52 w 174"/>
                <a:gd name="T9" fmla="*/ 61 h 140"/>
                <a:gd name="T10" fmla="*/ 87 w 174"/>
                <a:gd name="T11" fmla="*/ 61 h 140"/>
                <a:gd name="T12" fmla="*/ 76 w 174"/>
                <a:gd name="T13" fmla="*/ 50 h 140"/>
                <a:gd name="T14" fmla="*/ 87 w 174"/>
                <a:gd name="T15" fmla="*/ 39 h 140"/>
                <a:gd name="T16" fmla="*/ 98 w 174"/>
                <a:gd name="T17" fmla="*/ 50 h 140"/>
                <a:gd name="T18" fmla="*/ 87 w 174"/>
                <a:gd name="T19" fmla="*/ 61 h 140"/>
                <a:gd name="T20" fmla="*/ 122 w 174"/>
                <a:gd name="T21" fmla="*/ 61 h 140"/>
                <a:gd name="T22" fmla="*/ 111 w 174"/>
                <a:gd name="T23" fmla="*/ 50 h 140"/>
                <a:gd name="T24" fmla="*/ 122 w 174"/>
                <a:gd name="T25" fmla="*/ 39 h 140"/>
                <a:gd name="T26" fmla="*/ 133 w 174"/>
                <a:gd name="T27" fmla="*/ 50 h 140"/>
                <a:gd name="T28" fmla="*/ 122 w 174"/>
                <a:gd name="T29" fmla="*/ 61 h 140"/>
                <a:gd name="T30" fmla="*/ 163 w 174"/>
                <a:gd name="T31" fmla="*/ 0 h 140"/>
                <a:gd name="T32" fmla="*/ 11 w 174"/>
                <a:gd name="T33" fmla="*/ 0 h 140"/>
                <a:gd name="T34" fmla="*/ 0 w 174"/>
                <a:gd name="T35" fmla="*/ 11 h 140"/>
                <a:gd name="T36" fmla="*/ 0 w 174"/>
                <a:gd name="T37" fmla="*/ 83 h 140"/>
                <a:gd name="T38" fmla="*/ 11 w 174"/>
                <a:gd name="T39" fmla="*/ 94 h 140"/>
                <a:gd name="T40" fmla="*/ 51 w 174"/>
                <a:gd name="T41" fmla="*/ 94 h 140"/>
                <a:gd name="T42" fmla="*/ 51 w 174"/>
                <a:gd name="T43" fmla="*/ 140 h 140"/>
                <a:gd name="T44" fmla="*/ 97 w 174"/>
                <a:gd name="T45" fmla="*/ 94 h 140"/>
                <a:gd name="T46" fmla="*/ 163 w 174"/>
                <a:gd name="T47" fmla="*/ 94 h 140"/>
                <a:gd name="T48" fmla="*/ 174 w 174"/>
                <a:gd name="T49" fmla="*/ 83 h 140"/>
                <a:gd name="T50" fmla="*/ 174 w 174"/>
                <a:gd name="T51" fmla="*/ 11 h 140"/>
                <a:gd name="T52" fmla="*/ 163 w 174"/>
                <a:gd name="T5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4" h="140">
                  <a:moveTo>
                    <a:pt x="52" y="61"/>
                  </a:moveTo>
                  <a:cubicBezTo>
                    <a:pt x="46" y="61"/>
                    <a:pt x="41" y="56"/>
                    <a:pt x="41" y="50"/>
                  </a:cubicBezTo>
                  <a:cubicBezTo>
                    <a:pt x="41" y="44"/>
                    <a:pt x="46" y="39"/>
                    <a:pt x="52" y="39"/>
                  </a:cubicBezTo>
                  <a:cubicBezTo>
                    <a:pt x="58" y="39"/>
                    <a:pt x="63" y="44"/>
                    <a:pt x="63" y="50"/>
                  </a:cubicBezTo>
                  <a:cubicBezTo>
                    <a:pt x="63" y="56"/>
                    <a:pt x="58" y="61"/>
                    <a:pt x="52" y="61"/>
                  </a:cubicBezTo>
                  <a:moveTo>
                    <a:pt x="87" y="61"/>
                  </a:moveTo>
                  <a:cubicBezTo>
                    <a:pt x="81" y="61"/>
                    <a:pt x="76" y="56"/>
                    <a:pt x="76" y="50"/>
                  </a:cubicBezTo>
                  <a:cubicBezTo>
                    <a:pt x="76" y="44"/>
                    <a:pt x="81" y="39"/>
                    <a:pt x="87" y="39"/>
                  </a:cubicBezTo>
                  <a:cubicBezTo>
                    <a:pt x="93" y="39"/>
                    <a:pt x="98" y="44"/>
                    <a:pt x="98" y="50"/>
                  </a:cubicBezTo>
                  <a:cubicBezTo>
                    <a:pt x="98" y="56"/>
                    <a:pt x="93" y="61"/>
                    <a:pt x="87" y="61"/>
                  </a:cubicBezTo>
                  <a:moveTo>
                    <a:pt x="122" y="61"/>
                  </a:moveTo>
                  <a:cubicBezTo>
                    <a:pt x="116" y="61"/>
                    <a:pt x="111" y="56"/>
                    <a:pt x="111" y="50"/>
                  </a:cubicBezTo>
                  <a:cubicBezTo>
                    <a:pt x="111" y="44"/>
                    <a:pt x="116" y="39"/>
                    <a:pt x="122" y="39"/>
                  </a:cubicBezTo>
                  <a:cubicBezTo>
                    <a:pt x="128" y="39"/>
                    <a:pt x="133" y="44"/>
                    <a:pt x="133" y="50"/>
                  </a:cubicBezTo>
                  <a:cubicBezTo>
                    <a:pt x="133" y="56"/>
                    <a:pt x="128" y="61"/>
                    <a:pt x="122" y="61"/>
                  </a:cubicBezTo>
                  <a:moveTo>
                    <a:pt x="163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9"/>
                    <a:pt x="5" y="94"/>
                    <a:pt x="11" y="94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51" y="140"/>
                    <a:pt x="51" y="140"/>
                    <a:pt x="51" y="140"/>
                  </a:cubicBezTo>
                  <a:cubicBezTo>
                    <a:pt x="97" y="94"/>
                    <a:pt x="97" y="94"/>
                    <a:pt x="97" y="94"/>
                  </a:cubicBezTo>
                  <a:cubicBezTo>
                    <a:pt x="163" y="94"/>
                    <a:pt x="163" y="94"/>
                    <a:pt x="163" y="94"/>
                  </a:cubicBezTo>
                  <a:cubicBezTo>
                    <a:pt x="169" y="94"/>
                    <a:pt x="174" y="89"/>
                    <a:pt x="174" y="83"/>
                  </a:cubicBezTo>
                  <a:cubicBezTo>
                    <a:pt x="174" y="11"/>
                    <a:pt x="174" y="11"/>
                    <a:pt x="174" y="11"/>
                  </a:cubicBezTo>
                  <a:cubicBezTo>
                    <a:pt x="174" y="5"/>
                    <a:pt x="169" y="0"/>
                    <a:pt x="16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组合 68"/>
          <p:cNvGrpSpPr/>
          <p:nvPr/>
        </p:nvGrpSpPr>
        <p:grpSpPr>
          <a:xfrm>
            <a:off x="7067844" y="2091328"/>
            <a:ext cx="2115109" cy="1461326"/>
            <a:chOff x="4950807" y="3049516"/>
            <a:chExt cx="2253896" cy="1476520"/>
          </a:xfrm>
        </p:grpSpPr>
        <p:sp>
          <p:nvSpPr>
            <p:cNvPr id="152" name="Freeform 7"/>
            <p:cNvSpPr>
              <a:spLocks/>
            </p:cNvSpPr>
            <p:nvPr/>
          </p:nvSpPr>
          <p:spPr bwMode="auto">
            <a:xfrm>
              <a:off x="4950807" y="3049516"/>
              <a:ext cx="2253896" cy="1476520"/>
            </a:xfrm>
            <a:custGeom>
              <a:avLst/>
              <a:gdLst>
                <a:gd name="T0" fmla="*/ 3256 w 3324"/>
                <a:gd name="T1" fmla="*/ 470 h 2157"/>
                <a:gd name="T2" fmla="*/ 1880 w 3324"/>
                <a:gd name="T3" fmla="*/ 2056 h 2157"/>
                <a:gd name="T4" fmla="*/ 1880 w 3324"/>
                <a:gd name="T5" fmla="*/ 2056 h 2157"/>
                <a:gd name="T6" fmla="*/ 1663 w 3324"/>
                <a:gd name="T7" fmla="*/ 2157 h 2157"/>
                <a:gd name="T8" fmla="*/ 1451 w 3324"/>
                <a:gd name="T9" fmla="*/ 2062 h 2157"/>
                <a:gd name="T10" fmla="*/ 1450 w 3324"/>
                <a:gd name="T11" fmla="*/ 2062 h 2157"/>
                <a:gd name="T12" fmla="*/ 83 w 3324"/>
                <a:gd name="T13" fmla="*/ 485 h 2157"/>
                <a:gd name="T14" fmla="*/ 0 w 3324"/>
                <a:gd name="T15" fmla="*/ 284 h 2157"/>
                <a:gd name="T16" fmla="*/ 283 w 3324"/>
                <a:gd name="T17" fmla="*/ 0 h 2157"/>
                <a:gd name="T18" fmla="*/ 283 w 3324"/>
                <a:gd name="T19" fmla="*/ 0 h 2157"/>
                <a:gd name="T20" fmla="*/ 284 w 3324"/>
                <a:gd name="T21" fmla="*/ 0 h 2157"/>
                <a:gd name="T22" fmla="*/ 3039 w 3324"/>
                <a:gd name="T23" fmla="*/ 0 h 2157"/>
                <a:gd name="T24" fmla="*/ 3039 w 3324"/>
                <a:gd name="T25" fmla="*/ 0 h 2157"/>
                <a:gd name="T26" fmla="*/ 3040 w 3324"/>
                <a:gd name="T27" fmla="*/ 0 h 2157"/>
                <a:gd name="T28" fmla="*/ 3324 w 3324"/>
                <a:gd name="T29" fmla="*/ 284 h 2157"/>
                <a:gd name="T30" fmla="*/ 3256 w 3324"/>
                <a:gd name="T31" fmla="*/ 470 h 2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24" h="2157">
                  <a:moveTo>
                    <a:pt x="3256" y="470"/>
                  </a:moveTo>
                  <a:lnTo>
                    <a:pt x="1880" y="2056"/>
                  </a:lnTo>
                  <a:lnTo>
                    <a:pt x="1880" y="2056"/>
                  </a:lnTo>
                  <a:cubicBezTo>
                    <a:pt x="1828" y="2118"/>
                    <a:pt x="1750" y="2157"/>
                    <a:pt x="1663" y="2157"/>
                  </a:cubicBezTo>
                  <a:cubicBezTo>
                    <a:pt x="1578" y="2157"/>
                    <a:pt x="1503" y="2120"/>
                    <a:pt x="1451" y="2062"/>
                  </a:cubicBezTo>
                  <a:lnTo>
                    <a:pt x="1450" y="2062"/>
                  </a:lnTo>
                  <a:lnTo>
                    <a:pt x="83" y="485"/>
                  </a:lnTo>
                  <a:cubicBezTo>
                    <a:pt x="32" y="433"/>
                    <a:pt x="0" y="363"/>
                    <a:pt x="0" y="284"/>
                  </a:cubicBezTo>
                  <a:cubicBezTo>
                    <a:pt x="0" y="128"/>
                    <a:pt x="127" y="1"/>
                    <a:pt x="283" y="0"/>
                  </a:cubicBezTo>
                  <a:lnTo>
                    <a:pt x="283" y="0"/>
                  </a:lnTo>
                  <a:lnTo>
                    <a:pt x="284" y="0"/>
                  </a:lnTo>
                  <a:lnTo>
                    <a:pt x="3039" y="0"/>
                  </a:lnTo>
                  <a:lnTo>
                    <a:pt x="3039" y="0"/>
                  </a:lnTo>
                  <a:lnTo>
                    <a:pt x="3040" y="0"/>
                  </a:lnTo>
                  <a:cubicBezTo>
                    <a:pt x="3197" y="0"/>
                    <a:pt x="3324" y="127"/>
                    <a:pt x="3324" y="284"/>
                  </a:cubicBezTo>
                  <a:cubicBezTo>
                    <a:pt x="3324" y="355"/>
                    <a:pt x="3299" y="420"/>
                    <a:pt x="3256" y="470"/>
                  </a:cubicBezTo>
                  <a:close/>
                </a:path>
              </a:pathLst>
            </a:custGeom>
            <a:solidFill>
              <a:srgbClr val="FC37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9" name="组合 53"/>
            <p:cNvGrpSpPr/>
            <p:nvPr/>
          </p:nvGrpSpPr>
          <p:grpSpPr>
            <a:xfrm>
              <a:off x="5829315" y="3283747"/>
              <a:ext cx="496885" cy="551594"/>
              <a:chOff x="185738" y="3713163"/>
              <a:chExt cx="533400" cy="592138"/>
            </a:xfrm>
            <a:solidFill>
              <a:schemeClr val="bg1"/>
            </a:solidFill>
          </p:grpSpPr>
          <p:sp>
            <p:nvSpPr>
              <p:cNvPr id="154" name="Freeform 16"/>
              <p:cNvSpPr>
                <a:spLocks/>
              </p:cNvSpPr>
              <p:nvPr/>
            </p:nvSpPr>
            <p:spPr bwMode="auto">
              <a:xfrm>
                <a:off x="330201" y="3713163"/>
                <a:ext cx="53975" cy="125413"/>
              </a:xfrm>
              <a:custGeom>
                <a:avLst/>
                <a:gdLst>
                  <a:gd name="T0" fmla="*/ 7 w 14"/>
                  <a:gd name="T1" fmla="*/ 33 h 33"/>
                  <a:gd name="T2" fmla="*/ 14 w 14"/>
                  <a:gd name="T3" fmla="*/ 26 h 33"/>
                  <a:gd name="T4" fmla="*/ 14 w 14"/>
                  <a:gd name="T5" fmla="*/ 6 h 33"/>
                  <a:gd name="T6" fmla="*/ 7 w 14"/>
                  <a:gd name="T7" fmla="*/ 0 h 33"/>
                  <a:gd name="T8" fmla="*/ 0 w 14"/>
                  <a:gd name="T9" fmla="*/ 6 h 33"/>
                  <a:gd name="T10" fmla="*/ 0 w 14"/>
                  <a:gd name="T11" fmla="*/ 26 h 33"/>
                  <a:gd name="T12" fmla="*/ 7 w 14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33">
                    <a:moveTo>
                      <a:pt x="7" y="33"/>
                    </a:moveTo>
                    <a:cubicBezTo>
                      <a:pt x="10" y="33"/>
                      <a:pt x="14" y="29"/>
                      <a:pt x="14" y="2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3"/>
                      <a:pt x="10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9"/>
                      <a:pt x="3" y="33"/>
                      <a:pt x="7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17"/>
              <p:cNvSpPr>
                <a:spLocks/>
              </p:cNvSpPr>
              <p:nvPr/>
            </p:nvSpPr>
            <p:spPr bwMode="auto">
              <a:xfrm>
                <a:off x="520701" y="3713163"/>
                <a:ext cx="53975" cy="125413"/>
              </a:xfrm>
              <a:custGeom>
                <a:avLst/>
                <a:gdLst>
                  <a:gd name="T0" fmla="*/ 7 w 14"/>
                  <a:gd name="T1" fmla="*/ 33 h 33"/>
                  <a:gd name="T2" fmla="*/ 14 w 14"/>
                  <a:gd name="T3" fmla="*/ 26 h 33"/>
                  <a:gd name="T4" fmla="*/ 14 w 14"/>
                  <a:gd name="T5" fmla="*/ 6 h 33"/>
                  <a:gd name="T6" fmla="*/ 7 w 14"/>
                  <a:gd name="T7" fmla="*/ 0 h 33"/>
                  <a:gd name="T8" fmla="*/ 0 w 14"/>
                  <a:gd name="T9" fmla="*/ 6 h 33"/>
                  <a:gd name="T10" fmla="*/ 0 w 14"/>
                  <a:gd name="T11" fmla="*/ 26 h 33"/>
                  <a:gd name="T12" fmla="*/ 7 w 14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33">
                    <a:moveTo>
                      <a:pt x="7" y="33"/>
                    </a:moveTo>
                    <a:cubicBezTo>
                      <a:pt x="11" y="33"/>
                      <a:pt x="14" y="29"/>
                      <a:pt x="14" y="2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9"/>
                      <a:pt x="3" y="33"/>
                      <a:pt x="7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18"/>
              <p:cNvSpPr>
                <a:spLocks noEditPoints="1"/>
              </p:cNvSpPr>
              <p:nvPr/>
            </p:nvSpPr>
            <p:spPr bwMode="auto">
              <a:xfrm>
                <a:off x="185738" y="3773488"/>
                <a:ext cx="533400" cy="531813"/>
              </a:xfrm>
              <a:custGeom>
                <a:avLst/>
                <a:gdLst>
                  <a:gd name="T0" fmla="*/ 132 w 140"/>
                  <a:gd name="T1" fmla="*/ 0 h 141"/>
                  <a:gd name="T2" fmla="*/ 109 w 140"/>
                  <a:gd name="T3" fmla="*/ 0 h 141"/>
                  <a:gd name="T4" fmla="*/ 109 w 140"/>
                  <a:gd name="T5" fmla="*/ 10 h 141"/>
                  <a:gd name="T6" fmla="*/ 95 w 140"/>
                  <a:gd name="T7" fmla="*/ 24 h 141"/>
                  <a:gd name="T8" fmla="*/ 81 w 140"/>
                  <a:gd name="T9" fmla="*/ 10 h 141"/>
                  <a:gd name="T10" fmla="*/ 81 w 140"/>
                  <a:gd name="T11" fmla="*/ 0 h 141"/>
                  <a:gd name="T12" fmla="*/ 59 w 140"/>
                  <a:gd name="T13" fmla="*/ 0 h 141"/>
                  <a:gd name="T14" fmla="*/ 59 w 140"/>
                  <a:gd name="T15" fmla="*/ 10 h 141"/>
                  <a:gd name="T16" fmla="*/ 45 w 140"/>
                  <a:gd name="T17" fmla="*/ 24 h 141"/>
                  <a:gd name="T18" fmla="*/ 30 w 140"/>
                  <a:gd name="T19" fmla="*/ 10 h 141"/>
                  <a:gd name="T20" fmla="*/ 30 w 140"/>
                  <a:gd name="T21" fmla="*/ 0 h 141"/>
                  <a:gd name="T22" fmla="*/ 8 w 140"/>
                  <a:gd name="T23" fmla="*/ 0 h 141"/>
                  <a:gd name="T24" fmla="*/ 0 w 140"/>
                  <a:gd name="T25" fmla="*/ 8 h 141"/>
                  <a:gd name="T26" fmla="*/ 0 w 140"/>
                  <a:gd name="T27" fmla="*/ 133 h 141"/>
                  <a:gd name="T28" fmla="*/ 8 w 140"/>
                  <a:gd name="T29" fmla="*/ 141 h 141"/>
                  <a:gd name="T30" fmla="*/ 132 w 140"/>
                  <a:gd name="T31" fmla="*/ 141 h 141"/>
                  <a:gd name="T32" fmla="*/ 140 w 140"/>
                  <a:gd name="T33" fmla="*/ 133 h 141"/>
                  <a:gd name="T34" fmla="*/ 140 w 140"/>
                  <a:gd name="T35" fmla="*/ 8 h 141"/>
                  <a:gd name="T36" fmla="*/ 132 w 140"/>
                  <a:gd name="T37" fmla="*/ 0 h 141"/>
                  <a:gd name="T38" fmla="*/ 129 w 140"/>
                  <a:gd name="T39" fmla="*/ 128 h 141"/>
                  <a:gd name="T40" fmla="*/ 11 w 140"/>
                  <a:gd name="T41" fmla="*/ 128 h 141"/>
                  <a:gd name="T42" fmla="*/ 11 w 140"/>
                  <a:gd name="T43" fmla="*/ 44 h 141"/>
                  <a:gd name="T44" fmla="*/ 129 w 140"/>
                  <a:gd name="T45" fmla="*/ 44 h 141"/>
                  <a:gd name="T46" fmla="*/ 129 w 140"/>
                  <a:gd name="T47" fmla="*/ 128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0" h="141">
                    <a:moveTo>
                      <a:pt x="132" y="0"/>
                    </a:moveTo>
                    <a:cubicBezTo>
                      <a:pt x="109" y="0"/>
                      <a:pt x="109" y="0"/>
                      <a:pt x="109" y="0"/>
                    </a:cubicBezTo>
                    <a:cubicBezTo>
                      <a:pt x="109" y="10"/>
                      <a:pt x="109" y="10"/>
                      <a:pt x="109" y="10"/>
                    </a:cubicBezTo>
                    <a:cubicBezTo>
                      <a:pt x="109" y="18"/>
                      <a:pt x="103" y="24"/>
                      <a:pt x="95" y="24"/>
                    </a:cubicBezTo>
                    <a:cubicBezTo>
                      <a:pt x="87" y="24"/>
                      <a:pt x="81" y="18"/>
                      <a:pt x="81" y="1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59" y="18"/>
                      <a:pt x="53" y="24"/>
                      <a:pt x="45" y="24"/>
                    </a:cubicBezTo>
                    <a:cubicBezTo>
                      <a:pt x="37" y="24"/>
                      <a:pt x="30" y="18"/>
                      <a:pt x="30" y="1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38"/>
                      <a:pt x="4" y="141"/>
                      <a:pt x="8" y="141"/>
                    </a:cubicBezTo>
                    <a:cubicBezTo>
                      <a:pt x="132" y="141"/>
                      <a:pt x="132" y="141"/>
                      <a:pt x="132" y="141"/>
                    </a:cubicBezTo>
                    <a:cubicBezTo>
                      <a:pt x="136" y="141"/>
                      <a:pt x="140" y="138"/>
                      <a:pt x="140" y="133"/>
                    </a:cubicBezTo>
                    <a:cubicBezTo>
                      <a:pt x="140" y="8"/>
                      <a:pt x="140" y="8"/>
                      <a:pt x="140" y="8"/>
                    </a:cubicBezTo>
                    <a:cubicBezTo>
                      <a:pt x="140" y="4"/>
                      <a:pt x="136" y="0"/>
                      <a:pt x="132" y="0"/>
                    </a:cubicBezTo>
                    <a:close/>
                    <a:moveTo>
                      <a:pt x="129" y="128"/>
                    </a:moveTo>
                    <a:cubicBezTo>
                      <a:pt x="11" y="128"/>
                      <a:pt x="11" y="128"/>
                      <a:pt x="11" y="128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29" y="44"/>
                      <a:pt x="129" y="44"/>
                      <a:pt x="129" y="44"/>
                    </a:cubicBezTo>
                    <a:lnTo>
                      <a:pt x="129" y="1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19"/>
              <p:cNvSpPr>
                <a:spLocks/>
              </p:cNvSpPr>
              <p:nvPr/>
            </p:nvSpPr>
            <p:spPr bwMode="auto">
              <a:xfrm>
                <a:off x="319088" y="4000500"/>
                <a:ext cx="128588" cy="206375"/>
              </a:xfrm>
              <a:custGeom>
                <a:avLst/>
                <a:gdLst>
                  <a:gd name="T0" fmla="*/ 32 w 34"/>
                  <a:gd name="T1" fmla="*/ 49 h 55"/>
                  <a:gd name="T2" fmla="*/ 11 w 34"/>
                  <a:gd name="T3" fmla="*/ 49 h 55"/>
                  <a:gd name="T4" fmla="*/ 26 w 34"/>
                  <a:gd name="T5" fmla="*/ 30 h 55"/>
                  <a:gd name="T6" fmla="*/ 27 w 34"/>
                  <a:gd name="T7" fmla="*/ 29 h 55"/>
                  <a:gd name="T8" fmla="*/ 30 w 34"/>
                  <a:gd name="T9" fmla="*/ 25 h 55"/>
                  <a:gd name="T10" fmla="*/ 32 w 34"/>
                  <a:gd name="T11" fmla="*/ 22 h 55"/>
                  <a:gd name="T12" fmla="*/ 33 w 34"/>
                  <a:gd name="T13" fmla="*/ 18 h 55"/>
                  <a:gd name="T14" fmla="*/ 34 w 34"/>
                  <a:gd name="T15" fmla="*/ 14 h 55"/>
                  <a:gd name="T16" fmla="*/ 30 w 34"/>
                  <a:gd name="T17" fmla="*/ 4 h 55"/>
                  <a:gd name="T18" fmla="*/ 18 w 34"/>
                  <a:gd name="T19" fmla="*/ 0 h 55"/>
                  <a:gd name="T20" fmla="*/ 5 w 34"/>
                  <a:gd name="T21" fmla="*/ 4 h 55"/>
                  <a:gd name="T22" fmla="*/ 1 w 34"/>
                  <a:gd name="T23" fmla="*/ 16 h 55"/>
                  <a:gd name="T24" fmla="*/ 1 w 34"/>
                  <a:gd name="T25" fmla="*/ 18 h 55"/>
                  <a:gd name="T26" fmla="*/ 10 w 34"/>
                  <a:gd name="T27" fmla="*/ 18 h 55"/>
                  <a:gd name="T28" fmla="*/ 10 w 34"/>
                  <a:gd name="T29" fmla="*/ 16 h 55"/>
                  <a:gd name="T30" fmla="*/ 18 w 34"/>
                  <a:gd name="T31" fmla="*/ 6 h 55"/>
                  <a:gd name="T32" fmla="*/ 25 w 34"/>
                  <a:gd name="T33" fmla="*/ 14 h 55"/>
                  <a:gd name="T34" fmla="*/ 24 w 34"/>
                  <a:gd name="T35" fmla="*/ 17 h 55"/>
                  <a:gd name="T36" fmla="*/ 24 w 34"/>
                  <a:gd name="T37" fmla="*/ 19 h 55"/>
                  <a:gd name="T38" fmla="*/ 23 w 34"/>
                  <a:gd name="T39" fmla="*/ 21 h 55"/>
                  <a:gd name="T40" fmla="*/ 21 w 34"/>
                  <a:gd name="T41" fmla="*/ 23 h 55"/>
                  <a:gd name="T42" fmla="*/ 19 w 34"/>
                  <a:gd name="T43" fmla="*/ 26 h 55"/>
                  <a:gd name="T44" fmla="*/ 18 w 34"/>
                  <a:gd name="T45" fmla="*/ 28 h 55"/>
                  <a:gd name="T46" fmla="*/ 0 w 34"/>
                  <a:gd name="T47" fmla="*/ 49 h 55"/>
                  <a:gd name="T48" fmla="*/ 0 w 34"/>
                  <a:gd name="T49" fmla="*/ 55 h 55"/>
                  <a:gd name="T50" fmla="*/ 32 w 34"/>
                  <a:gd name="T51" fmla="*/ 55 h 55"/>
                  <a:gd name="T52" fmla="*/ 32 w 34"/>
                  <a:gd name="T53" fmla="*/ 4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4" h="55">
                    <a:moveTo>
                      <a:pt x="32" y="49"/>
                    </a:moveTo>
                    <a:cubicBezTo>
                      <a:pt x="11" y="49"/>
                      <a:pt x="11" y="49"/>
                      <a:pt x="11" y="49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8" y="27"/>
                      <a:pt x="29" y="26"/>
                      <a:pt x="30" y="25"/>
                    </a:cubicBezTo>
                    <a:cubicBezTo>
                      <a:pt x="30" y="25"/>
                      <a:pt x="31" y="24"/>
                      <a:pt x="32" y="22"/>
                    </a:cubicBezTo>
                    <a:cubicBezTo>
                      <a:pt x="32" y="21"/>
                      <a:pt x="33" y="20"/>
                      <a:pt x="33" y="18"/>
                    </a:cubicBezTo>
                    <a:cubicBezTo>
                      <a:pt x="34" y="17"/>
                      <a:pt x="34" y="15"/>
                      <a:pt x="34" y="14"/>
                    </a:cubicBezTo>
                    <a:cubicBezTo>
                      <a:pt x="34" y="9"/>
                      <a:pt x="32" y="6"/>
                      <a:pt x="30" y="4"/>
                    </a:cubicBezTo>
                    <a:cubicBezTo>
                      <a:pt x="27" y="1"/>
                      <a:pt x="23" y="0"/>
                      <a:pt x="18" y="0"/>
                    </a:cubicBezTo>
                    <a:cubicBezTo>
                      <a:pt x="12" y="0"/>
                      <a:pt x="8" y="1"/>
                      <a:pt x="5" y="4"/>
                    </a:cubicBezTo>
                    <a:cubicBezTo>
                      <a:pt x="3" y="7"/>
                      <a:pt x="1" y="11"/>
                      <a:pt x="1" y="16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9"/>
                      <a:pt x="13" y="6"/>
                      <a:pt x="18" y="6"/>
                    </a:cubicBezTo>
                    <a:cubicBezTo>
                      <a:pt x="23" y="6"/>
                      <a:pt x="25" y="8"/>
                      <a:pt x="25" y="14"/>
                    </a:cubicBezTo>
                    <a:cubicBezTo>
                      <a:pt x="25" y="15"/>
                      <a:pt x="25" y="16"/>
                      <a:pt x="24" y="17"/>
                    </a:cubicBezTo>
                    <a:cubicBezTo>
                      <a:pt x="24" y="18"/>
                      <a:pt x="24" y="18"/>
                      <a:pt x="24" y="19"/>
                    </a:cubicBezTo>
                    <a:cubicBezTo>
                      <a:pt x="24" y="20"/>
                      <a:pt x="23" y="21"/>
                      <a:pt x="23" y="21"/>
                    </a:cubicBezTo>
                    <a:cubicBezTo>
                      <a:pt x="22" y="22"/>
                      <a:pt x="21" y="23"/>
                      <a:pt x="21" y="23"/>
                    </a:cubicBezTo>
                    <a:cubicBezTo>
                      <a:pt x="21" y="24"/>
                      <a:pt x="20" y="25"/>
                      <a:pt x="19" y="26"/>
                    </a:cubicBezTo>
                    <a:cubicBezTo>
                      <a:pt x="18" y="27"/>
                      <a:pt x="18" y="28"/>
                      <a:pt x="18" y="28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32" y="55"/>
                      <a:pt x="32" y="55"/>
                      <a:pt x="32" y="55"/>
                    </a:cubicBezTo>
                    <a:lnTo>
                      <a:pt x="32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20"/>
              <p:cNvSpPr>
                <a:spLocks noEditPoints="1"/>
              </p:cNvSpPr>
              <p:nvPr/>
            </p:nvSpPr>
            <p:spPr bwMode="auto">
              <a:xfrm>
                <a:off x="471488" y="4000500"/>
                <a:ext cx="136525" cy="206375"/>
              </a:xfrm>
              <a:custGeom>
                <a:avLst/>
                <a:gdLst>
                  <a:gd name="T0" fmla="*/ 45 w 86"/>
                  <a:gd name="T1" fmla="*/ 130 h 130"/>
                  <a:gd name="T2" fmla="*/ 67 w 86"/>
                  <a:gd name="T3" fmla="*/ 130 h 130"/>
                  <a:gd name="T4" fmla="*/ 67 w 86"/>
                  <a:gd name="T5" fmla="*/ 94 h 130"/>
                  <a:gd name="T6" fmla="*/ 86 w 86"/>
                  <a:gd name="T7" fmla="*/ 94 h 130"/>
                  <a:gd name="T8" fmla="*/ 86 w 86"/>
                  <a:gd name="T9" fmla="*/ 80 h 130"/>
                  <a:gd name="T10" fmla="*/ 67 w 86"/>
                  <a:gd name="T11" fmla="*/ 80 h 130"/>
                  <a:gd name="T12" fmla="*/ 67 w 86"/>
                  <a:gd name="T13" fmla="*/ 0 h 130"/>
                  <a:gd name="T14" fmla="*/ 41 w 86"/>
                  <a:gd name="T15" fmla="*/ 0 h 130"/>
                  <a:gd name="T16" fmla="*/ 0 w 86"/>
                  <a:gd name="T17" fmla="*/ 75 h 130"/>
                  <a:gd name="T18" fmla="*/ 0 w 86"/>
                  <a:gd name="T19" fmla="*/ 94 h 130"/>
                  <a:gd name="T20" fmla="*/ 45 w 86"/>
                  <a:gd name="T21" fmla="*/ 94 h 130"/>
                  <a:gd name="T22" fmla="*/ 45 w 86"/>
                  <a:gd name="T23" fmla="*/ 130 h 130"/>
                  <a:gd name="T24" fmla="*/ 21 w 86"/>
                  <a:gd name="T25" fmla="*/ 80 h 130"/>
                  <a:gd name="T26" fmla="*/ 45 w 86"/>
                  <a:gd name="T27" fmla="*/ 21 h 130"/>
                  <a:gd name="T28" fmla="*/ 45 w 86"/>
                  <a:gd name="T29" fmla="*/ 80 h 130"/>
                  <a:gd name="T30" fmla="*/ 21 w 86"/>
                  <a:gd name="T31" fmla="*/ 8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6" h="130">
                    <a:moveTo>
                      <a:pt x="45" y="130"/>
                    </a:moveTo>
                    <a:lnTo>
                      <a:pt x="67" y="130"/>
                    </a:lnTo>
                    <a:lnTo>
                      <a:pt x="67" y="94"/>
                    </a:lnTo>
                    <a:lnTo>
                      <a:pt x="86" y="94"/>
                    </a:lnTo>
                    <a:lnTo>
                      <a:pt x="86" y="80"/>
                    </a:lnTo>
                    <a:lnTo>
                      <a:pt x="67" y="80"/>
                    </a:lnTo>
                    <a:lnTo>
                      <a:pt x="67" y="0"/>
                    </a:lnTo>
                    <a:lnTo>
                      <a:pt x="41" y="0"/>
                    </a:lnTo>
                    <a:lnTo>
                      <a:pt x="0" y="75"/>
                    </a:lnTo>
                    <a:lnTo>
                      <a:pt x="0" y="94"/>
                    </a:lnTo>
                    <a:lnTo>
                      <a:pt x="45" y="94"/>
                    </a:lnTo>
                    <a:lnTo>
                      <a:pt x="45" y="130"/>
                    </a:lnTo>
                    <a:close/>
                    <a:moveTo>
                      <a:pt x="21" y="80"/>
                    </a:moveTo>
                    <a:lnTo>
                      <a:pt x="45" y="21"/>
                    </a:lnTo>
                    <a:lnTo>
                      <a:pt x="45" y="80"/>
                    </a:lnTo>
                    <a:lnTo>
                      <a:pt x="21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60" name="Freeform 8"/>
          <p:cNvSpPr>
            <a:spLocks/>
          </p:cNvSpPr>
          <p:nvPr/>
        </p:nvSpPr>
        <p:spPr bwMode="auto">
          <a:xfrm>
            <a:off x="8376134" y="2683549"/>
            <a:ext cx="2116637" cy="1459714"/>
          </a:xfrm>
          <a:custGeom>
            <a:avLst/>
            <a:gdLst>
              <a:gd name="T0" fmla="*/ 3255 w 3324"/>
              <a:gd name="T1" fmla="*/ 1687 h 2157"/>
              <a:gd name="T2" fmla="*/ 1879 w 3324"/>
              <a:gd name="T3" fmla="*/ 100 h 2157"/>
              <a:gd name="T4" fmla="*/ 1879 w 3324"/>
              <a:gd name="T5" fmla="*/ 100 h 2157"/>
              <a:gd name="T6" fmla="*/ 1662 w 3324"/>
              <a:gd name="T7" fmla="*/ 0 h 2157"/>
              <a:gd name="T8" fmla="*/ 1450 w 3324"/>
              <a:gd name="T9" fmla="*/ 95 h 2157"/>
              <a:gd name="T10" fmla="*/ 1450 w 3324"/>
              <a:gd name="T11" fmla="*/ 95 h 2157"/>
              <a:gd name="T12" fmla="*/ 82 w 3324"/>
              <a:gd name="T13" fmla="*/ 1672 h 2157"/>
              <a:gd name="T14" fmla="*/ 0 w 3324"/>
              <a:gd name="T15" fmla="*/ 1872 h 2157"/>
              <a:gd name="T16" fmla="*/ 283 w 3324"/>
              <a:gd name="T17" fmla="*/ 2157 h 2157"/>
              <a:gd name="T18" fmla="*/ 283 w 3324"/>
              <a:gd name="T19" fmla="*/ 2157 h 2157"/>
              <a:gd name="T20" fmla="*/ 284 w 3324"/>
              <a:gd name="T21" fmla="*/ 2157 h 2157"/>
              <a:gd name="T22" fmla="*/ 3038 w 3324"/>
              <a:gd name="T23" fmla="*/ 2157 h 2157"/>
              <a:gd name="T24" fmla="*/ 3038 w 3324"/>
              <a:gd name="T25" fmla="*/ 2157 h 2157"/>
              <a:gd name="T26" fmla="*/ 3039 w 3324"/>
              <a:gd name="T27" fmla="*/ 2157 h 2157"/>
              <a:gd name="T28" fmla="*/ 3324 w 3324"/>
              <a:gd name="T29" fmla="*/ 1872 h 2157"/>
              <a:gd name="T30" fmla="*/ 3255 w 3324"/>
              <a:gd name="T31" fmla="*/ 1687 h 2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24" h="2157">
                <a:moveTo>
                  <a:pt x="3255" y="1687"/>
                </a:moveTo>
                <a:lnTo>
                  <a:pt x="1879" y="100"/>
                </a:lnTo>
                <a:lnTo>
                  <a:pt x="1879" y="100"/>
                </a:lnTo>
                <a:cubicBezTo>
                  <a:pt x="1827" y="39"/>
                  <a:pt x="1749" y="0"/>
                  <a:pt x="1662" y="0"/>
                </a:cubicBezTo>
                <a:cubicBezTo>
                  <a:pt x="1578" y="0"/>
                  <a:pt x="1502" y="36"/>
                  <a:pt x="1450" y="95"/>
                </a:cubicBezTo>
                <a:lnTo>
                  <a:pt x="1450" y="95"/>
                </a:lnTo>
                <a:lnTo>
                  <a:pt x="82" y="1672"/>
                </a:lnTo>
                <a:cubicBezTo>
                  <a:pt x="31" y="1723"/>
                  <a:pt x="0" y="1794"/>
                  <a:pt x="0" y="1872"/>
                </a:cubicBezTo>
                <a:cubicBezTo>
                  <a:pt x="0" y="2029"/>
                  <a:pt x="126" y="2156"/>
                  <a:pt x="283" y="2157"/>
                </a:cubicBezTo>
                <a:lnTo>
                  <a:pt x="283" y="2157"/>
                </a:lnTo>
                <a:lnTo>
                  <a:pt x="284" y="2157"/>
                </a:lnTo>
                <a:lnTo>
                  <a:pt x="3038" y="2157"/>
                </a:lnTo>
                <a:lnTo>
                  <a:pt x="3038" y="2157"/>
                </a:lnTo>
                <a:lnTo>
                  <a:pt x="3039" y="2157"/>
                </a:lnTo>
                <a:cubicBezTo>
                  <a:pt x="3197" y="2157"/>
                  <a:pt x="3324" y="2029"/>
                  <a:pt x="3324" y="1872"/>
                </a:cubicBezTo>
                <a:cubicBezTo>
                  <a:pt x="3324" y="1802"/>
                  <a:pt x="3298" y="1737"/>
                  <a:pt x="3255" y="168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0" name="组合 70"/>
          <p:cNvGrpSpPr/>
          <p:nvPr/>
        </p:nvGrpSpPr>
        <p:grpSpPr>
          <a:xfrm>
            <a:off x="9663277" y="2045608"/>
            <a:ext cx="2115109" cy="1461326"/>
            <a:chOff x="7995005" y="3049516"/>
            <a:chExt cx="2253896" cy="1476520"/>
          </a:xfrm>
        </p:grpSpPr>
        <p:sp>
          <p:nvSpPr>
            <p:cNvPr id="165" name="Freeform 9"/>
            <p:cNvSpPr>
              <a:spLocks/>
            </p:cNvSpPr>
            <p:nvPr/>
          </p:nvSpPr>
          <p:spPr bwMode="auto">
            <a:xfrm>
              <a:off x="7995005" y="3049516"/>
              <a:ext cx="2253896" cy="1476520"/>
            </a:xfrm>
            <a:custGeom>
              <a:avLst/>
              <a:gdLst>
                <a:gd name="T0" fmla="*/ 3256 w 3324"/>
                <a:gd name="T1" fmla="*/ 470 h 2157"/>
                <a:gd name="T2" fmla="*/ 1880 w 3324"/>
                <a:gd name="T3" fmla="*/ 2056 h 2157"/>
                <a:gd name="T4" fmla="*/ 1880 w 3324"/>
                <a:gd name="T5" fmla="*/ 2056 h 2157"/>
                <a:gd name="T6" fmla="*/ 1663 w 3324"/>
                <a:gd name="T7" fmla="*/ 2157 h 2157"/>
                <a:gd name="T8" fmla="*/ 1451 w 3324"/>
                <a:gd name="T9" fmla="*/ 2062 h 2157"/>
                <a:gd name="T10" fmla="*/ 1450 w 3324"/>
                <a:gd name="T11" fmla="*/ 2062 h 2157"/>
                <a:gd name="T12" fmla="*/ 83 w 3324"/>
                <a:gd name="T13" fmla="*/ 485 h 2157"/>
                <a:gd name="T14" fmla="*/ 0 w 3324"/>
                <a:gd name="T15" fmla="*/ 284 h 2157"/>
                <a:gd name="T16" fmla="*/ 283 w 3324"/>
                <a:gd name="T17" fmla="*/ 0 h 2157"/>
                <a:gd name="T18" fmla="*/ 283 w 3324"/>
                <a:gd name="T19" fmla="*/ 0 h 2157"/>
                <a:gd name="T20" fmla="*/ 284 w 3324"/>
                <a:gd name="T21" fmla="*/ 0 h 2157"/>
                <a:gd name="T22" fmla="*/ 3039 w 3324"/>
                <a:gd name="T23" fmla="*/ 0 h 2157"/>
                <a:gd name="T24" fmla="*/ 3039 w 3324"/>
                <a:gd name="T25" fmla="*/ 0 h 2157"/>
                <a:gd name="T26" fmla="*/ 3040 w 3324"/>
                <a:gd name="T27" fmla="*/ 0 h 2157"/>
                <a:gd name="T28" fmla="*/ 3324 w 3324"/>
                <a:gd name="T29" fmla="*/ 284 h 2157"/>
                <a:gd name="T30" fmla="*/ 3256 w 3324"/>
                <a:gd name="T31" fmla="*/ 470 h 2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24" h="2157">
                  <a:moveTo>
                    <a:pt x="3256" y="470"/>
                  </a:moveTo>
                  <a:lnTo>
                    <a:pt x="1880" y="2056"/>
                  </a:lnTo>
                  <a:lnTo>
                    <a:pt x="1880" y="2056"/>
                  </a:lnTo>
                  <a:cubicBezTo>
                    <a:pt x="1828" y="2118"/>
                    <a:pt x="1750" y="2157"/>
                    <a:pt x="1663" y="2157"/>
                  </a:cubicBezTo>
                  <a:cubicBezTo>
                    <a:pt x="1578" y="2157"/>
                    <a:pt x="1503" y="2120"/>
                    <a:pt x="1451" y="2062"/>
                  </a:cubicBezTo>
                  <a:lnTo>
                    <a:pt x="1450" y="2062"/>
                  </a:lnTo>
                  <a:lnTo>
                    <a:pt x="83" y="485"/>
                  </a:lnTo>
                  <a:cubicBezTo>
                    <a:pt x="32" y="433"/>
                    <a:pt x="0" y="363"/>
                    <a:pt x="0" y="284"/>
                  </a:cubicBezTo>
                  <a:cubicBezTo>
                    <a:pt x="0" y="128"/>
                    <a:pt x="127" y="1"/>
                    <a:pt x="283" y="0"/>
                  </a:cubicBezTo>
                  <a:lnTo>
                    <a:pt x="283" y="0"/>
                  </a:lnTo>
                  <a:lnTo>
                    <a:pt x="284" y="0"/>
                  </a:lnTo>
                  <a:lnTo>
                    <a:pt x="3039" y="0"/>
                  </a:lnTo>
                  <a:lnTo>
                    <a:pt x="3039" y="0"/>
                  </a:lnTo>
                  <a:lnTo>
                    <a:pt x="3040" y="0"/>
                  </a:lnTo>
                  <a:cubicBezTo>
                    <a:pt x="3197" y="0"/>
                    <a:pt x="3324" y="127"/>
                    <a:pt x="3324" y="284"/>
                  </a:cubicBezTo>
                  <a:cubicBezTo>
                    <a:pt x="3324" y="355"/>
                    <a:pt x="3299" y="420"/>
                    <a:pt x="3256" y="47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6" name="任意多边形 65"/>
            <p:cNvSpPr>
              <a:spLocks/>
            </p:cNvSpPr>
            <p:nvPr/>
          </p:nvSpPr>
          <p:spPr bwMode="auto">
            <a:xfrm>
              <a:off x="8711406" y="3251966"/>
              <a:ext cx="821094" cy="615184"/>
            </a:xfrm>
            <a:custGeom>
              <a:avLst/>
              <a:gdLst>
                <a:gd name="connsiteX0" fmla="*/ 662169 w 1067906"/>
                <a:gd name="connsiteY0" fmla="*/ 549275 h 800100"/>
                <a:gd name="connsiteX1" fmla="*/ 979485 w 1067906"/>
                <a:gd name="connsiteY1" fmla="*/ 549275 h 800100"/>
                <a:gd name="connsiteX2" fmla="*/ 1014373 w 1067906"/>
                <a:gd name="connsiteY2" fmla="*/ 569208 h 800100"/>
                <a:gd name="connsiteX3" fmla="*/ 1067536 w 1067906"/>
                <a:gd name="connsiteY3" fmla="*/ 773523 h 800100"/>
                <a:gd name="connsiteX4" fmla="*/ 1045939 w 1067906"/>
                <a:gd name="connsiteY4" fmla="*/ 800100 h 800100"/>
                <a:gd name="connsiteX5" fmla="*/ 597377 w 1067906"/>
                <a:gd name="connsiteY5" fmla="*/ 800100 h 800100"/>
                <a:gd name="connsiteX6" fmla="*/ 577441 w 1067906"/>
                <a:gd name="connsiteY6" fmla="*/ 771862 h 800100"/>
                <a:gd name="connsiteX7" fmla="*/ 628943 w 1067906"/>
                <a:gd name="connsiteY7" fmla="*/ 572530 h 800100"/>
                <a:gd name="connsiteX8" fmla="*/ 662169 w 1067906"/>
                <a:gd name="connsiteY8" fmla="*/ 549275 h 800100"/>
                <a:gd name="connsiteX9" fmla="*/ 85906 w 1067906"/>
                <a:gd name="connsiteY9" fmla="*/ 549275 h 800100"/>
                <a:gd name="connsiteX10" fmla="*/ 403222 w 1067906"/>
                <a:gd name="connsiteY10" fmla="*/ 549275 h 800100"/>
                <a:gd name="connsiteX11" fmla="*/ 438110 w 1067906"/>
                <a:gd name="connsiteY11" fmla="*/ 569208 h 800100"/>
                <a:gd name="connsiteX12" fmla="*/ 491273 w 1067906"/>
                <a:gd name="connsiteY12" fmla="*/ 773523 h 800100"/>
                <a:gd name="connsiteX13" fmla="*/ 469676 w 1067906"/>
                <a:gd name="connsiteY13" fmla="*/ 800100 h 800100"/>
                <a:gd name="connsiteX14" fmla="*/ 21114 w 1067906"/>
                <a:gd name="connsiteY14" fmla="*/ 800100 h 800100"/>
                <a:gd name="connsiteX15" fmla="*/ 1178 w 1067906"/>
                <a:gd name="connsiteY15" fmla="*/ 771862 h 800100"/>
                <a:gd name="connsiteX16" fmla="*/ 52680 w 1067906"/>
                <a:gd name="connsiteY16" fmla="*/ 572530 h 800100"/>
                <a:gd name="connsiteX17" fmla="*/ 85906 w 1067906"/>
                <a:gd name="connsiteY17" fmla="*/ 549275 h 800100"/>
                <a:gd name="connsiteX18" fmla="*/ 891545 w 1067906"/>
                <a:gd name="connsiteY18" fmla="*/ 334962 h 800100"/>
                <a:gd name="connsiteX19" fmla="*/ 905833 w 1067906"/>
                <a:gd name="connsiteY19" fmla="*/ 422275 h 800100"/>
                <a:gd name="connsiteX20" fmla="*/ 994733 w 1067906"/>
                <a:gd name="connsiteY20" fmla="*/ 438150 h 800100"/>
                <a:gd name="connsiteX21" fmla="*/ 905833 w 1067906"/>
                <a:gd name="connsiteY21" fmla="*/ 454025 h 800100"/>
                <a:gd name="connsiteX22" fmla="*/ 891545 w 1067906"/>
                <a:gd name="connsiteY22" fmla="*/ 542925 h 800100"/>
                <a:gd name="connsiteX23" fmla="*/ 877258 w 1067906"/>
                <a:gd name="connsiteY23" fmla="*/ 454025 h 800100"/>
                <a:gd name="connsiteX24" fmla="*/ 786770 w 1067906"/>
                <a:gd name="connsiteY24" fmla="*/ 438150 h 800100"/>
                <a:gd name="connsiteX25" fmla="*/ 875670 w 1067906"/>
                <a:gd name="connsiteY25" fmla="*/ 422275 h 800100"/>
                <a:gd name="connsiteX26" fmla="*/ 346257 w 1067906"/>
                <a:gd name="connsiteY26" fmla="*/ 247650 h 800100"/>
                <a:gd name="connsiteX27" fmla="*/ 663573 w 1067906"/>
                <a:gd name="connsiteY27" fmla="*/ 247650 h 800100"/>
                <a:gd name="connsiteX28" fmla="*/ 698461 w 1067906"/>
                <a:gd name="connsiteY28" fmla="*/ 267583 h 800100"/>
                <a:gd name="connsiteX29" fmla="*/ 751624 w 1067906"/>
                <a:gd name="connsiteY29" fmla="*/ 471897 h 800100"/>
                <a:gd name="connsiteX30" fmla="*/ 730027 w 1067906"/>
                <a:gd name="connsiteY30" fmla="*/ 498475 h 800100"/>
                <a:gd name="connsiteX31" fmla="*/ 281465 w 1067906"/>
                <a:gd name="connsiteY31" fmla="*/ 498475 h 800100"/>
                <a:gd name="connsiteX32" fmla="*/ 261529 w 1067906"/>
                <a:gd name="connsiteY32" fmla="*/ 470236 h 800100"/>
                <a:gd name="connsiteX33" fmla="*/ 313031 w 1067906"/>
                <a:gd name="connsiteY33" fmla="*/ 270905 h 800100"/>
                <a:gd name="connsiteX34" fmla="*/ 346257 w 1067906"/>
                <a:gd name="connsiteY34" fmla="*/ 247650 h 800100"/>
                <a:gd name="connsiteX35" fmla="*/ 283533 w 1067906"/>
                <a:gd name="connsiteY35" fmla="*/ 76200 h 800100"/>
                <a:gd name="connsiteX36" fmla="*/ 299408 w 1067906"/>
                <a:gd name="connsiteY36" fmla="*/ 165100 h 800100"/>
                <a:gd name="connsiteX37" fmla="*/ 388308 w 1067906"/>
                <a:gd name="connsiteY37" fmla="*/ 179388 h 800100"/>
                <a:gd name="connsiteX38" fmla="*/ 299408 w 1067906"/>
                <a:gd name="connsiteY38" fmla="*/ 195263 h 800100"/>
                <a:gd name="connsiteX39" fmla="*/ 283533 w 1067906"/>
                <a:gd name="connsiteY39" fmla="*/ 284163 h 800100"/>
                <a:gd name="connsiteX40" fmla="*/ 269245 w 1067906"/>
                <a:gd name="connsiteY40" fmla="*/ 196850 h 800100"/>
                <a:gd name="connsiteX41" fmla="*/ 180345 w 1067906"/>
                <a:gd name="connsiteY41" fmla="*/ 179388 h 800100"/>
                <a:gd name="connsiteX42" fmla="*/ 269245 w 1067906"/>
                <a:gd name="connsiteY42" fmla="*/ 165100 h 800100"/>
                <a:gd name="connsiteX43" fmla="*/ 769307 w 1067906"/>
                <a:gd name="connsiteY43" fmla="*/ 0 h 800100"/>
                <a:gd name="connsiteX44" fmla="*/ 783594 w 1067906"/>
                <a:gd name="connsiteY44" fmla="*/ 88900 h 800100"/>
                <a:gd name="connsiteX45" fmla="*/ 870907 w 1067906"/>
                <a:gd name="connsiteY45" fmla="*/ 103188 h 800100"/>
                <a:gd name="connsiteX46" fmla="*/ 783594 w 1067906"/>
                <a:gd name="connsiteY46" fmla="*/ 120650 h 800100"/>
                <a:gd name="connsiteX47" fmla="*/ 769307 w 1067906"/>
                <a:gd name="connsiteY47" fmla="*/ 207963 h 800100"/>
                <a:gd name="connsiteX48" fmla="*/ 751844 w 1067906"/>
                <a:gd name="connsiteY48" fmla="*/ 120650 h 800100"/>
                <a:gd name="connsiteX49" fmla="*/ 664532 w 1067906"/>
                <a:gd name="connsiteY49" fmla="*/ 103188 h 800100"/>
                <a:gd name="connsiteX50" fmla="*/ 751844 w 1067906"/>
                <a:gd name="connsiteY50" fmla="*/ 8890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67906" h="800100">
                  <a:moveTo>
                    <a:pt x="662169" y="549275"/>
                  </a:moveTo>
                  <a:cubicBezTo>
                    <a:pt x="705364" y="549275"/>
                    <a:pt x="904725" y="549275"/>
                    <a:pt x="979485" y="549275"/>
                  </a:cubicBezTo>
                  <a:cubicBezTo>
                    <a:pt x="1007728" y="549275"/>
                    <a:pt x="1014373" y="569208"/>
                    <a:pt x="1014373" y="569208"/>
                  </a:cubicBezTo>
                  <a:cubicBezTo>
                    <a:pt x="1014373" y="569208"/>
                    <a:pt x="1014373" y="569208"/>
                    <a:pt x="1067536" y="773523"/>
                  </a:cubicBezTo>
                  <a:cubicBezTo>
                    <a:pt x="1067536" y="773523"/>
                    <a:pt x="1072520" y="800100"/>
                    <a:pt x="1045939" y="800100"/>
                  </a:cubicBezTo>
                  <a:cubicBezTo>
                    <a:pt x="944597" y="800100"/>
                    <a:pt x="612329" y="800100"/>
                    <a:pt x="597377" y="800100"/>
                  </a:cubicBezTo>
                  <a:cubicBezTo>
                    <a:pt x="584086" y="800100"/>
                    <a:pt x="572457" y="788472"/>
                    <a:pt x="577441" y="771862"/>
                  </a:cubicBezTo>
                  <a:cubicBezTo>
                    <a:pt x="580764" y="755251"/>
                    <a:pt x="628943" y="572530"/>
                    <a:pt x="628943" y="572530"/>
                  </a:cubicBezTo>
                  <a:cubicBezTo>
                    <a:pt x="628943" y="572530"/>
                    <a:pt x="633927" y="549275"/>
                    <a:pt x="662169" y="549275"/>
                  </a:cubicBezTo>
                  <a:close/>
                  <a:moveTo>
                    <a:pt x="85906" y="549275"/>
                  </a:moveTo>
                  <a:cubicBezTo>
                    <a:pt x="129101" y="549275"/>
                    <a:pt x="328462" y="549275"/>
                    <a:pt x="403222" y="549275"/>
                  </a:cubicBezTo>
                  <a:cubicBezTo>
                    <a:pt x="431465" y="549275"/>
                    <a:pt x="438110" y="569208"/>
                    <a:pt x="438110" y="569208"/>
                  </a:cubicBezTo>
                  <a:lnTo>
                    <a:pt x="491273" y="773523"/>
                  </a:lnTo>
                  <a:cubicBezTo>
                    <a:pt x="491273" y="773523"/>
                    <a:pt x="496257" y="800100"/>
                    <a:pt x="469676" y="800100"/>
                  </a:cubicBezTo>
                  <a:cubicBezTo>
                    <a:pt x="368334" y="800100"/>
                    <a:pt x="36066" y="800100"/>
                    <a:pt x="21114" y="800100"/>
                  </a:cubicBezTo>
                  <a:cubicBezTo>
                    <a:pt x="7823" y="800100"/>
                    <a:pt x="-3806" y="788472"/>
                    <a:pt x="1178" y="771862"/>
                  </a:cubicBezTo>
                  <a:cubicBezTo>
                    <a:pt x="4501" y="755251"/>
                    <a:pt x="52680" y="572530"/>
                    <a:pt x="52680" y="572530"/>
                  </a:cubicBezTo>
                  <a:cubicBezTo>
                    <a:pt x="52680" y="572530"/>
                    <a:pt x="57664" y="549275"/>
                    <a:pt x="85906" y="549275"/>
                  </a:cubicBezTo>
                  <a:close/>
                  <a:moveTo>
                    <a:pt x="891545" y="334962"/>
                  </a:moveTo>
                  <a:lnTo>
                    <a:pt x="905833" y="422275"/>
                  </a:lnTo>
                  <a:lnTo>
                    <a:pt x="994733" y="438150"/>
                  </a:lnTo>
                  <a:lnTo>
                    <a:pt x="905833" y="454025"/>
                  </a:lnTo>
                  <a:lnTo>
                    <a:pt x="891545" y="542925"/>
                  </a:lnTo>
                  <a:lnTo>
                    <a:pt x="877258" y="454025"/>
                  </a:lnTo>
                  <a:lnTo>
                    <a:pt x="786770" y="438150"/>
                  </a:lnTo>
                  <a:lnTo>
                    <a:pt x="875670" y="422275"/>
                  </a:lnTo>
                  <a:close/>
                  <a:moveTo>
                    <a:pt x="346257" y="247650"/>
                  </a:moveTo>
                  <a:cubicBezTo>
                    <a:pt x="389452" y="247650"/>
                    <a:pt x="588813" y="247650"/>
                    <a:pt x="663573" y="247650"/>
                  </a:cubicBezTo>
                  <a:cubicBezTo>
                    <a:pt x="691816" y="247650"/>
                    <a:pt x="698461" y="267583"/>
                    <a:pt x="698461" y="267583"/>
                  </a:cubicBezTo>
                  <a:cubicBezTo>
                    <a:pt x="698461" y="267583"/>
                    <a:pt x="698461" y="267583"/>
                    <a:pt x="751624" y="471897"/>
                  </a:cubicBezTo>
                  <a:cubicBezTo>
                    <a:pt x="751624" y="471897"/>
                    <a:pt x="756608" y="498475"/>
                    <a:pt x="730027" y="498475"/>
                  </a:cubicBezTo>
                  <a:cubicBezTo>
                    <a:pt x="628685" y="498475"/>
                    <a:pt x="296417" y="498475"/>
                    <a:pt x="281465" y="498475"/>
                  </a:cubicBezTo>
                  <a:cubicBezTo>
                    <a:pt x="268174" y="498475"/>
                    <a:pt x="256545" y="486847"/>
                    <a:pt x="261529" y="470236"/>
                  </a:cubicBezTo>
                  <a:cubicBezTo>
                    <a:pt x="264852" y="453625"/>
                    <a:pt x="313031" y="270905"/>
                    <a:pt x="313031" y="270905"/>
                  </a:cubicBezTo>
                  <a:cubicBezTo>
                    <a:pt x="313031" y="270905"/>
                    <a:pt x="318015" y="247650"/>
                    <a:pt x="346257" y="247650"/>
                  </a:cubicBezTo>
                  <a:close/>
                  <a:moveTo>
                    <a:pt x="283533" y="76200"/>
                  </a:moveTo>
                  <a:lnTo>
                    <a:pt x="299408" y="165100"/>
                  </a:lnTo>
                  <a:lnTo>
                    <a:pt x="388308" y="179388"/>
                  </a:lnTo>
                  <a:lnTo>
                    <a:pt x="299408" y="195263"/>
                  </a:lnTo>
                  <a:lnTo>
                    <a:pt x="283533" y="284163"/>
                  </a:lnTo>
                  <a:lnTo>
                    <a:pt x="269245" y="196850"/>
                  </a:lnTo>
                  <a:lnTo>
                    <a:pt x="180345" y="179388"/>
                  </a:lnTo>
                  <a:lnTo>
                    <a:pt x="269245" y="165100"/>
                  </a:lnTo>
                  <a:close/>
                  <a:moveTo>
                    <a:pt x="769307" y="0"/>
                  </a:moveTo>
                  <a:lnTo>
                    <a:pt x="783594" y="88900"/>
                  </a:lnTo>
                  <a:lnTo>
                    <a:pt x="870907" y="103188"/>
                  </a:lnTo>
                  <a:lnTo>
                    <a:pt x="783594" y="120650"/>
                  </a:lnTo>
                  <a:lnTo>
                    <a:pt x="769307" y="207963"/>
                  </a:lnTo>
                  <a:lnTo>
                    <a:pt x="751844" y="120650"/>
                  </a:lnTo>
                  <a:lnTo>
                    <a:pt x="664532" y="103188"/>
                  </a:lnTo>
                  <a:lnTo>
                    <a:pt x="751844" y="889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68" name="TextBox 29"/>
          <p:cNvSpPr txBox="1"/>
          <p:nvPr/>
        </p:nvSpPr>
        <p:spPr>
          <a:xfrm>
            <a:off x="4572000" y="476250"/>
            <a:ext cx="2495549" cy="5874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altLang="zh-CN" sz="2000" b="1" dirty="0" smtClean="0">
                <a:solidFill>
                  <a:srgbClr val="4472C4">
                    <a:lumMod val="75000"/>
                  </a:srgb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Формирование аттестационной комиссии</a:t>
            </a:r>
            <a:endParaRPr lang="ru-RU" altLang="zh-CN" sz="2000" dirty="0">
              <a:solidFill>
                <a:srgbClr val="4472C4">
                  <a:lumMod val="75000"/>
                </a:srgb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70" name="TextBox 29"/>
          <p:cNvSpPr txBox="1"/>
          <p:nvPr/>
        </p:nvSpPr>
        <p:spPr>
          <a:xfrm>
            <a:off x="7363746" y="533400"/>
            <a:ext cx="1875950" cy="13465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altLang="zh-CN" b="1" dirty="0" smtClean="0">
                <a:solidFill>
                  <a:srgbClr val="FF5D5D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Формирование списка работников, подлежащих аттестации </a:t>
            </a:r>
            <a:br>
              <a:rPr lang="ru-RU" altLang="zh-CN" b="1" dirty="0" smtClean="0">
                <a:solidFill>
                  <a:srgbClr val="FF5D5D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</a:br>
            <a:r>
              <a:rPr lang="ru-RU" altLang="zh-CN" b="1" dirty="0" smtClean="0">
                <a:solidFill>
                  <a:srgbClr val="FF5D5D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и графика ее проведения</a:t>
            </a:r>
            <a:endParaRPr lang="ru-RU" altLang="zh-CN" dirty="0">
              <a:solidFill>
                <a:srgbClr val="FF5D5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2" name="TextBox 29"/>
          <p:cNvSpPr txBox="1"/>
          <p:nvPr/>
        </p:nvSpPr>
        <p:spPr>
          <a:xfrm>
            <a:off x="9944100" y="476250"/>
            <a:ext cx="2247900" cy="7797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altLang="zh-CN" sz="2000" b="1" dirty="0" smtClean="0">
                <a:solidFill>
                  <a:srgbClr val="00B05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Подготовка представления на каждого аттестующегося</a:t>
            </a:r>
            <a:r>
              <a:rPr lang="ru-RU" sz="13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altLang="zh-CN" sz="13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3" name="直接连接符 18"/>
          <p:cNvCxnSpPr/>
          <p:nvPr/>
        </p:nvCxnSpPr>
        <p:spPr>
          <a:xfrm rot="5400000" flipH="1" flipV="1">
            <a:off x="6409258" y="1307636"/>
            <a:ext cx="1685786" cy="91"/>
          </a:xfrm>
          <a:prstGeom prst="line">
            <a:avLst/>
          </a:prstGeom>
          <a:ln w="12700">
            <a:solidFill>
              <a:srgbClr val="FC3774"/>
            </a:solidFill>
            <a:prstDash val="dash"/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接连接符 20"/>
          <p:cNvCxnSpPr/>
          <p:nvPr/>
        </p:nvCxnSpPr>
        <p:spPr>
          <a:xfrm rot="16200000" flipV="1">
            <a:off x="8974226" y="1205694"/>
            <a:ext cx="1706882" cy="1"/>
          </a:xfrm>
          <a:prstGeom prst="line">
            <a:avLst/>
          </a:prstGeom>
          <a:ln w="12700">
            <a:solidFill>
              <a:srgbClr val="00B050"/>
            </a:solidFill>
            <a:prstDash val="dash"/>
            <a:headEnd type="oval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22"/>
          <p:cNvCxnSpPr/>
          <p:nvPr/>
        </p:nvCxnSpPr>
        <p:spPr>
          <a:xfrm flipV="1">
            <a:off x="4512065" y="2384332"/>
            <a:ext cx="29073" cy="8427"/>
          </a:xfrm>
          <a:prstGeom prst="line">
            <a:avLst/>
          </a:prstGeom>
          <a:ln w="12700">
            <a:solidFill>
              <a:srgbClr val="2F5597"/>
            </a:solidFill>
            <a:prstDash val="dash"/>
            <a:headEnd type="oval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接连接符 24"/>
          <p:cNvCxnSpPr/>
          <p:nvPr/>
        </p:nvCxnSpPr>
        <p:spPr>
          <a:xfrm rot="5400000" flipH="1" flipV="1">
            <a:off x="3624986" y="1281894"/>
            <a:ext cx="1889760" cy="1588"/>
          </a:xfrm>
          <a:prstGeom prst="line">
            <a:avLst/>
          </a:prstGeom>
          <a:ln w="12700">
            <a:solidFill>
              <a:srgbClr val="2F5597"/>
            </a:solidFill>
            <a:prstDash val="dash"/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接连接符 25"/>
          <p:cNvCxnSpPr/>
          <p:nvPr/>
        </p:nvCxnSpPr>
        <p:spPr>
          <a:xfrm flipV="1">
            <a:off x="7317930" y="2285859"/>
            <a:ext cx="4952" cy="9"/>
          </a:xfrm>
          <a:prstGeom prst="line">
            <a:avLst/>
          </a:prstGeom>
          <a:ln w="12700">
            <a:solidFill>
              <a:srgbClr val="FC3774"/>
            </a:solidFill>
            <a:prstDash val="dash"/>
            <a:headEnd type="oval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接连接符 27"/>
          <p:cNvCxnSpPr/>
          <p:nvPr/>
        </p:nvCxnSpPr>
        <p:spPr>
          <a:xfrm rot="5400000">
            <a:off x="5436699" y="4654046"/>
            <a:ext cx="835939" cy="9284"/>
          </a:xfrm>
          <a:prstGeom prst="line">
            <a:avLst/>
          </a:prstGeom>
          <a:ln w="12700">
            <a:solidFill>
              <a:srgbClr val="FFC000"/>
            </a:solidFill>
            <a:prstDash val="dash"/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Box 179"/>
          <p:cNvSpPr txBox="1"/>
          <p:nvPr/>
        </p:nvSpPr>
        <p:spPr>
          <a:xfrm>
            <a:off x="6149713" y="4324349"/>
            <a:ext cx="2022737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ru-RU" altLang="zh-CN" sz="2400" b="1" dirty="0" smtClean="0">
              <a:solidFill>
                <a:srgbClr val="FFC000">
                  <a:lumMod val="75000"/>
                </a:srgb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ru-RU" altLang="zh-CN" sz="2400" b="1" dirty="0" smtClean="0">
                <a:solidFill>
                  <a:srgbClr val="FFC000">
                    <a:lumMod val="75000"/>
                  </a:srgbClr>
                </a:solidFill>
                <a:latin typeface="微软雅黑" pitchFamily="34" charset="-122"/>
                <a:ea typeface="微软雅黑" pitchFamily="34" charset="-122"/>
              </a:rPr>
              <a:t>Проведение аттестации</a:t>
            </a:r>
            <a:endParaRPr lang="zh-CN" altLang="en-US" sz="2400" b="1" dirty="0">
              <a:solidFill>
                <a:srgbClr val="FFC000">
                  <a:lumMod val="75000"/>
                </a:srgb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82" name="直接连接符 35"/>
          <p:cNvCxnSpPr/>
          <p:nvPr/>
        </p:nvCxnSpPr>
        <p:spPr>
          <a:xfrm rot="16200000" flipH="1">
            <a:off x="8299593" y="4706818"/>
            <a:ext cx="744609" cy="268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headEnd type="oval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extBox 30"/>
          <p:cNvSpPr txBox="1"/>
          <p:nvPr/>
        </p:nvSpPr>
        <p:spPr>
          <a:xfrm>
            <a:off x="8815094" y="3969256"/>
            <a:ext cx="2422272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ru-RU" altLang="zh-CN" sz="2400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ru-RU" altLang="zh-CN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Оформление результатов аттестации </a:t>
            </a:r>
            <a:endParaRPr lang="zh-CN" altLang="en-US" sz="2400" b="1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17" name="Рисунок 2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103" y="2811675"/>
            <a:ext cx="724942" cy="724942"/>
          </a:xfrm>
          <a:prstGeom prst="rect">
            <a:avLst/>
          </a:prstGeom>
        </p:spPr>
      </p:pic>
      <p:sp>
        <p:nvSpPr>
          <p:cNvPr id="221" name="Прямоугольник 220">
            <a:extLst>
              <a:ext uri="{FF2B5EF4-FFF2-40B4-BE49-F238E27FC236}">
                <a16:creationId xmlns="" xmlns:a16="http://schemas.microsoft.com/office/drawing/2014/main" id="{E081AAB7-53E2-410D-AFC0-6B0261DA8EC9}"/>
              </a:ext>
            </a:extLst>
          </p:cNvPr>
          <p:cNvSpPr/>
          <p:nvPr/>
        </p:nvSpPr>
        <p:spPr>
          <a:xfrm>
            <a:off x="-223935" y="6433539"/>
            <a:ext cx="12415935" cy="42446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166" y="5611334"/>
            <a:ext cx="220339" cy="57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42341" y="5730195"/>
            <a:ext cx="712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Алгоритм прохождения аттестации не поменялся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6548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五边形 1"/>
          <p:cNvSpPr/>
          <p:nvPr/>
        </p:nvSpPr>
        <p:spPr>
          <a:xfrm>
            <a:off x="0" y="0"/>
            <a:ext cx="4312920" cy="6858000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1" name="Прямоугольник 40"/>
          <p:cNvSpPr/>
          <p:nvPr/>
        </p:nvSpPr>
        <p:spPr>
          <a:xfrm>
            <a:off x="0" y="2592540"/>
            <a:ext cx="3984336" cy="1395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Аттестация в целях подтверждения соответствия занимаемой должности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" t="1" r="1575" b="17226"/>
          <a:stretch/>
        </p:blipFill>
        <p:spPr>
          <a:xfrm>
            <a:off x="4468605" y="3352300"/>
            <a:ext cx="3626777" cy="1795433"/>
          </a:xfrm>
          <a:prstGeom prst="rect">
            <a:avLst/>
          </a:prstGeom>
        </p:spPr>
      </p:pic>
      <p:sp>
        <p:nvSpPr>
          <p:cNvPr id="40" name="Прямоугольник 17"/>
          <p:cNvSpPr>
            <a:spLocks noChangeArrowheads="1"/>
          </p:cNvSpPr>
          <p:nvPr/>
        </p:nvSpPr>
        <p:spPr bwMode="auto">
          <a:xfrm>
            <a:off x="3772427" y="3587482"/>
            <a:ext cx="1646056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ru-RU" sz="15000" b="1" dirty="0" smtClean="0">
                <a:solidFill>
                  <a:schemeClr val="accent5"/>
                </a:solidFill>
                <a:latin typeface="+mn-lt"/>
                <a:cs typeface="tahoma" panose="020B0604030504040204" pitchFamily="34" charset="0"/>
              </a:rPr>
              <a:t>3</a:t>
            </a:r>
            <a:endParaRPr lang="ru-RU" altLang="ru-RU" sz="15000" b="1" dirty="0">
              <a:solidFill>
                <a:schemeClr val="accent5"/>
              </a:solidFill>
              <a:latin typeface="+mn-lt"/>
              <a:cs typeface="tahoma" panose="020B0604030504040204" pitchFamily="34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8" r="21685"/>
          <a:stretch/>
        </p:blipFill>
        <p:spPr>
          <a:xfrm>
            <a:off x="8965397" y="237067"/>
            <a:ext cx="2771866" cy="1789150"/>
          </a:xfrm>
          <a:prstGeom prst="rect">
            <a:avLst/>
          </a:prstGeom>
        </p:spPr>
      </p:pic>
      <p:sp>
        <p:nvSpPr>
          <p:cNvPr id="43" name="Прямоугольник 17"/>
          <p:cNvSpPr>
            <a:spLocks noChangeArrowheads="1"/>
          </p:cNvSpPr>
          <p:nvPr/>
        </p:nvSpPr>
        <p:spPr bwMode="auto">
          <a:xfrm>
            <a:off x="8537046" y="220133"/>
            <a:ext cx="1368953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ru-RU" sz="15000" b="1" dirty="0" smtClean="0">
                <a:solidFill>
                  <a:schemeClr val="accent5"/>
                </a:solidFill>
                <a:latin typeface="+mn-lt"/>
                <a:cs typeface="tahoma" panose="020B0604030504040204" pitchFamily="34" charset="0"/>
              </a:rPr>
              <a:t>2</a:t>
            </a:r>
            <a:endParaRPr lang="ru-RU" altLang="ru-RU" sz="15000" b="1" dirty="0">
              <a:solidFill>
                <a:schemeClr val="accent5"/>
              </a:solidFill>
              <a:latin typeface="+mn-lt"/>
              <a:cs typeface="tahoma" panose="020B0604030504040204" pitchFamily="34" charset="0"/>
            </a:endParaRPr>
          </a:p>
        </p:txBody>
      </p:sp>
      <p:sp>
        <p:nvSpPr>
          <p:cNvPr id="44" name="Объект 2">
            <a:extLst>
              <a:ext uri="{FF2B5EF4-FFF2-40B4-BE49-F238E27FC236}">
                <a16:creationId xmlns:a16="http://schemas.microsoft.com/office/drawing/2014/main" xmlns="" id="{D151A876-6385-9240-A69D-E9AE7823C8F1}"/>
              </a:ext>
            </a:extLst>
          </p:cNvPr>
          <p:cNvSpPr txBox="1">
            <a:spLocks/>
          </p:cNvSpPr>
          <p:nvPr/>
        </p:nvSpPr>
        <p:spPr>
          <a:xfrm>
            <a:off x="8516203" y="2140431"/>
            <a:ext cx="3675797" cy="856769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ru-RU" sz="1600" b="1" dirty="0" smtClean="0">
              <a:solidFill>
                <a:srgbClr val="71C0E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Руководитель ОО в состав </a:t>
            </a:r>
            <a:r>
              <a:rPr lang="ru-RU" sz="1600" b="1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</a:t>
            </a:r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не входит (</a:t>
            </a:r>
            <a:r>
              <a:rPr lang="ru-RU" sz="1600" b="1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п.7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400" dirty="0" smtClean="0">
              <a:solidFill>
                <a:srgbClr val="D838E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1" t="6704" b="19828"/>
          <a:stretch/>
        </p:blipFill>
        <p:spPr>
          <a:xfrm>
            <a:off x="4415471" y="158633"/>
            <a:ext cx="3663981" cy="1720967"/>
          </a:xfrm>
          <a:prstGeom prst="rect">
            <a:avLst/>
          </a:prstGeom>
        </p:spPr>
      </p:pic>
      <p:grpSp>
        <p:nvGrpSpPr>
          <p:cNvPr id="4" name="Группа 50"/>
          <p:cNvGrpSpPr/>
          <p:nvPr/>
        </p:nvGrpSpPr>
        <p:grpSpPr>
          <a:xfrm>
            <a:off x="4741280" y="1256261"/>
            <a:ext cx="3390256" cy="680363"/>
            <a:chOff x="1514475" y="3038475"/>
            <a:chExt cx="4056421" cy="838200"/>
          </a:xfrm>
        </p:grpSpPr>
        <p:sp>
          <p:nvSpPr>
            <p:cNvPr id="56" name="Полилиния 55"/>
            <p:cNvSpPr/>
            <p:nvPr/>
          </p:nvSpPr>
          <p:spPr>
            <a:xfrm>
              <a:off x="1514475" y="3038475"/>
              <a:ext cx="3971925" cy="838200"/>
            </a:xfrm>
            <a:custGeom>
              <a:avLst/>
              <a:gdLst>
                <a:gd name="connsiteX0" fmla="*/ 0 w 3971925"/>
                <a:gd name="connsiteY0" fmla="*/ 571500 h 838200"/>
                <a:gd name="connsiteX1" fmla="*/ 742950 w 3971925"/>
                <a:gd name="connsiteY1" fmla="*/ 781050 h 838200"/>
                <a:gd name="connsiteX2" fmla="*/ 1638300 w 3971925"/>
                <a:gd name="connsiteY2" fmla="*/ 0 h 838200"/>
                <a:gd name="connsiteX3" fmla="*/ 2114550 w 3971925"/>
                <a:gd name="connsiteY3" fmla="*/ 504825 h 838200"/>
                <a:gd name="connsiteX4" fmla="*/ 1476375 w 3971925"/>
                <a:gd name="connsiteY4" fmla="*/ 619125 h 838200"/>
                <a:gd name="connsiteX5" fmla="*/ 1162050 w 3971925"/>
                <a:gd name="connsiteY5" fmla="*/ 104775 h 838200"/>
                <a:gd name="connsiteX6" fmla="*/ 466725 w 3971925"/>
                <a:gd name="connsiteY6" fmla="*/ 361950 h 838200"/>
                <a:gd name="connsiteX7" fmla="*/ 1228725 w 3971925"/>
                <a:gd name="connsiteY7" fmla="*/ 771525 h 838200"/>
                <a:gd name="connsiteX8" fmla="*/ 2857500 w 3971925"/>
                <a:gd name="connsiteY8" fmla="*/ 457200 h 838200"/>
                <a:gd name="connsiteX9" fmla="*/ 3438525 w 3971925"/>
                <a:gd name="connsiteY9" fmla="*/ 838200 h 838200"/>
                <a:gd name="connsiteX10" fmla="*/ 3971925 w 3971925"/>
                <a:gd name="connsiteY10" fmla="*/ 85725 h 838200"/>
                <a:gd name="connsiteX11" fmla="*/ 3314700 w 3971925"/>
                <a:gd name="connsiteY11" fmla="*/ 333375 h 838200"/>
                <a:gd name="connsiteX12" fmla="*/ 2790825 w 3971925"/>
                <a:gd name="connsiteY12" fmla="*/ 57150 h 838200"/>
                <a:gd name="connsiteX13" fmla="*/ 2457450 w 3971925"/>
                <a:gd name="connsiteY13" fmla="*/ 742950 h 838200"/>
                <a:gd name="connsiteX14" fmla="*/ 1743075 w 3971925"/>
                <a:gd name="connsiteY14" fmla="*/ 466725 h 838200"/>
                <a:gd name="connsiteX15" fmla="*/ 1952625 w 3971925"/>
                <a:gd name="connsiteY15" fmla="*/ 800100 h 838200"/>
                <a:gd name="connsiteX16" fmla="*/ 2257425 w 3971925"/>
                <a:gd name="connsiteY16" fmla="*/ 676275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71925" h="838200">
                  <a:moveTo>
                    <a:pt x="0" y="571500"/>
                  </a:moveTo>
                  <a:lnTo>
                    <a:pt x="742950" y="781050"/>
                  </a:lnTo>
                  <a:lnTo>
                    <a:pt x="1638300" y="0"/>
                  </a:lnTo>
                  <a:lnTo>
                    <a:pt x="2114550" y="504825"/>
                  </a:lnTo>
                  <a:lnTo>
                    <a:pt x="1476375" y="619125"/>
                  </a:lnTo>
                  <a:lnTo>
                    <a:pt x="1162050" y="104775"/>
                  </a:lnTo>
                  <a:lnTo>
                    <a:pt x="466725" y="361950"/>
                  </a:lnTo>
                  <a:lnTo>
                    <a:pt x="1228725" y="771525"/>
                  </a:lnTo>
                  <a:lnTo>
                    <a:pt x="2857500" y="457200"/>
                  </a:lnTo>
                  <a:lnTo>
                    <a:pt x="3438525" y="838200"/>
                  </a:lnTo>
                  <a:lnTo>
                    <a:pt x="3971925" y="85725"/>
                  </a:lnTo>
                  <a:lnTo>
                    <a:pt x="3314700" y="333375"/>
                  </a:lnTo>
                  <a:lnTo>
                    <a:pt x="2790825" y="57150"/>
                  </a:lnTo>
                  <a:lnTo>
                    <a:pt x="2457450" y="742950"/>
                  </a:lnTo>
                  <a:lnTo>
                    <a:pt x="1743075" y="466725"/>
                  </a:lnTo>
                  <a:lnTo>
                    <a:pt x="1952625" y="800100"/>
                  </a:lnTo>
                  <a:lnTo>
                    <a:pt x="2257425" y="676275"/>
                  </a:lnTo>
                </a:path>
              </a:pathLst>
            </a:cu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3572425" y="3585847"/>
              <a:ext cx="133350" cy="1333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2735751" y="3286125"/>
              <a:ext cx="104775" cy="1047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2394080" y="3590448"/>
              <a:ext cx="104775" cy="1047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5437546" y="3047689"/>
              <a:ext cx="133350" cy="1333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4255175" y="3053220"/>
              <a:ext cx="104775" cy="1047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9" name="Объект 2">
            <a:extLst>
              <a:ext uri="{FF2B5EF4-FFF2-40B4-BE49-F238E27FC236}">
                <a16:creationId xmlns:a16="http://schemas.microsoft.com/office/drawing/2014/main" xmlns="" id="{D151A876-6385-9240-A69D-E9AE7823C8F1}"/>
              </a:ext>
            </a:extLst>
          </p:cNvPr>
          <p:cNvSpPr txBox="1">
            <a:spLocks/>
          </p:cNvSpPr>
          <p:nvPr/>
        </p:nvSpPr>
        <p:spPr>
          <a:xfrm>
            <a:off x="4151759" y="2149468"/>
            <a:ext cx="4127180" cy="1135599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600" b="1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создается распорядительным актом работодателя из числа работников ОО и состоит не менее чем из 5 человек (</a:t>
            </a:r>
            <a:r>
              <a:rPr lang="ru-RU" sz="1600" b="1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п.6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400" dirty="0" smtClean="0">
              <a:solidFill>
                <a:srgbClr val="D838E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0" name="Прямоугольник 17"/>
          <p:cNvSpPr>
            <a:spLocks noChangeArrowheads="1"/>
          </p:cNvSpPr>
          <p:nvPr/>
        </p:nvSpPr>
        <p:spPr bwMode="auto">
          <a:xfrm>
            <a:off x="3759200" y="1"/>
            <a:ext cx="1185334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ru-RU" sz="15000" b="1" dirty="0" smtClean="0">
                <a:solidFill>
                  <a:schemeClr val="accent5"/>
                </a:solidFill>
                <a:latin typeface="+mn-lt"/>
                <a:cs typeface="tahoma" panose="020B0604030504040204" pitchFamily="34" charset="0"/>
              </a:rPr>
              <a:t>1</a:t>
            </a:r>
            <a:endParaRPr lang="ru-RU" altLang="ru-RU" sz="15000" b="1" dirty="0">
              <a:solidFill>
                <a:schemeClr val="accent5"/>
              </a:solidFill>
              <a:latin typeface="+mn-lt"/>
              <a:cs typeface="tahoma" panose="020B0604030504040204" pitchFamily="34" charset="0"/>
            </a:endParaRPr>
          </a:p>
        </p:txBody>
      </p:sp>
      <p:pic>
        <p:nvPicPr>
          <p:cNvPr id="91" name="Рисунок 90"/>
          <p:cNvPicPr/>
          <p:nvPr/>
        </p:nvPicPr>
        <p:blipFill>
          <a:blip r:embed="rId6"/>
          <a:srcRect l="19433" t="22041" r="56529" b="50576"/>
          <a:stretch>
            <a:fillRect/>
          </a:stretch>
        </p:blipFill>
        <p:spPr bwMode="auto">
          <a:xfrm>
            <a:off x="8930329" y="3132667"/>
            <a:ext cx="2931691" cy="199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" name="Прямоугольник 17"/>
          <p:cNvSpPr>
            <a:spLocks noChangeArrowheads="1"/>
          </p:cNvSpPr>
          <p:nvPr/>
        </p:nvSpPr>
        <p:spPr bwMode="auto">
          <a:xfrm>
            <a:off x="8157469" y="3316861"/>
            <a:ext cx="1896197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ru-RU" sz="15000" b="1" dirty="0" smtClean="0">
                <a:solidFill>
                  <a:schemeClr val="accent5"/>
                </a:solidFill>
                <a:latin typeface="+mn-lt"/>
                <a:cs typeface="tahoma" panose="020B0604030504040204" pitchFamily="34" charset="0"/>
              </a:rPr>
              <a:t>4</a:t>
            </a:r>
            <a:endParaRPr lang="ru-RU" altLang="ru-RU" sz="15000" b="1" dirty="0">
              <a:solidFill>
                <a:schemeClr val="accent5"/>
              </a:solidFill>
              <a:latin typeface="+mn-lt"/>
              <a:cs typeface="tahoma" panose="020B0604030504040204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3098801" y="5392253"/>
            <a:ext cx="49445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16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отсутствии представителя первичной профсоюзной организации в состав </a:t>
            </a:r>
            <a:r>
              <a:rPr lang="ru-RU" altLang="zh-CN" sz="1600" b="1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</a:t>
            </a:r>
            <a:r>
              <a:rPr lang="ru-RU" altLang="zh-CN" sz="16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включается представитель иного представительного органа (п. 7)</a:t>
            </a:r>
            <a:endParaRPr lang="en-US" altLang="zh-CN" sz="1400" b="1" dirty="0" smtClean="0">
              <a:solidFill>
                <a:srgbClr val="D838E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5" name="Объект 2">
            <a:extLst>
              <a:ext uri="{FF2B5EF4-FFF2-40B4-BE49-F238E27FC236}">
                <a16:creationId xmlns:a16="http://schemas.microsoft.com/office/drawing/2014/main" xmlns="" id="{D151A876-6385-9240-A69D-E9AE7823C8F1}"/>
              </a:ext>
            </a:extLst>
          </p:cNvPr>
          <p:cNvSpPr txBox="1">
            <a:spLocks/>
          </p:cNvSpPr>
          <p:nvPr/>
        </p:nvSpPr>
        <p:spPr>
          <a:xfrm>
            <a:off x="7975601" y="5317066"/>
            <a:ext cx="4024168" cy="96520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работодателя хранится: протокол заседания </a:t>
            </a:r>
            <a:r>
              <a:rPr lang="ru-RU" sz="1600" b="1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представление работодателя и дополнительные сведения (при наличии) (</a:t>
            </a:r>
            <a:r>
              <a:rPr lang="ru-RU" sz="1600" b="1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п.19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400" b="1" dirty="0" smtClean="0">
              <a:solidFill>
                <a:srgbClr val="D838E4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grpSp>
        <p:nvGrpSpPr>
          <p:cNvPr id="5" name="Группа 5">
            <a:extLst>
              <a:ext uri="{FF2B5EF4-FFF2-40B4-BE49-F238E27FC236}">
                <a16:creationId xmlns:a16="http://schemas.microsoft.com/office/drawing/2014/main" xmlns="" id="{83DB31D2-64CE-42A1-90C3-F5EF2E767E8C}"/>
              </a:ext>
            </a:extLst>
          </p:cNvPr>
          <p:cNvGrpSpPr/>
          <p:nvPr/>
        </p:nvGrpSpPr>
        <p:grpSpPr>
          <a:xfrm>
            <a:off x="0" y="6451600"/>
            <a:ext cx="12192000" cy="414750"/>
            <a:chOff x="0" y="6086693"/>
            <a:chExt cx="12192000" cy="803103"/>
          </a:xfrm>
        </p:grpSpPr>
        <p:cxnSp>
          <p:nvCxnSpPr>
            <p:cNvPr id="97" name="Прямая соединительная линия 96">
              <a:extLst>
                <a:ext uri="{FF2B5EF4-FFF2-40B4-BE49-F238E27FC236}">
                  <a16:creationId xmlns:a16="http://schemas.microsoft.com/office/drawing/2014/main" xmlns="" id="{91F3022A-0379-4076-AF10-1323481D066B}"/>
                </a:ext>
              </a:extLst>
            </p:cNvPr>
            <p:cNvCxnSpPr/>
            <p:nvPr/>
          </p:nvCxnSpPr>
          <p:spPr>
            <a:xfrm>
              <a:off x="0" y="6086693"/>
              <a:ext cx="1219199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xmlns="" id="{E081AAB7-53E2-410D-AFC0-6B0261DA8EC9}"/>
                </a:ext>
              </a:extLst>
            </p:cNvPr>
            <p:cNvSpPr/>
            <p:nvPr/>
          </p:nvSpPr>
          <p:spPr>
            <a:xfrm>
              <a:off x="0" y="6144417"/>
              <a:ext cx="12192000" cy="74537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673939" y="4768939"/>
            <a:ext cx="1596043" cy="2265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44629" y="2794804"/>
            <a:ext cx="184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1200" dirty="0" smtClean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ru-RU" sz="12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0" y="6502400"/>
            <a:ext cx="12192000" cy="31749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новации порядка аттестации</a:t>
            </a:r>
            <a:endParaRPr lang="ru-RU" sz="2400" b="1" dirty="0"/>
          </a:p>
        </p:txBody>
      </p:sp>
      <p:sp>
        <p:nvSpPr>
          <p:cNvPr id="37" name="Прямоугольник 36"/>
          <p:cNvSpPr/>
          <p:nvPr/>
        </p:nvSpPr>
        <p:spPr>
          <a:xfrm flipV="1">
            <a:off x="0" y="6858000"/>
            <a:ext cx="1219200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4498224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五边形 1"/>
          <p:cNvSpPr/>
          <p:nvPr/>
        </p:nvSpPr>
        <p:spPr>
          <a:xfrm>
            <a:off x="0" y="0"/>
            <a:ext cx="4312920" cy="6858000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1" name="Прямоугольник 40"/>
          <p:cNvSpPr/>
          <p:nvPr/>
        </p:nvSpPr>
        <p:spPr>
          <a:xfrm>
            <a:off x="0" y="2592540"/>
            <a:ext cx="3984336" cy="1395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Аттестация в целях подтверждения соответствия занимаемой должности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" t="1" r="1575" b="17226"/>
          <a:stretch/>
        </p:blipFill>
        <p:spPr>
          <a:xfrm>
            <a:off x="4468605" y="3352300"/>
            <a:ext cx="3626777" cy="1795433"/>
          </a:xfrm>
          <a:prstGeom prst="rect">
            <a:avLst/>
          </a:prstGeom>
        </p:spPr>
      </p:pic>
      <p:sp>
        <p:nvSpPr>
          <p:cNvPr id="40" name="Прямоугольник 17"/>
          <p:cNvSpPr>
            <a:spLocks noChangeArrowheads="1"/>
          </p:cNvSpPr>
          <p:nvPr/>
        </p:nvSpPr>
        <p:spPr bwMode="auto">
          <a:xfrm>
            <a:off x="3772427" y="3587482"/>
            <a:ext cx="1646056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ru-RU" sz="15000" b="1" dirty="0" smtClean="0">
                <a:solidFill>
                  <a:schemeClr val="accent5"/>
                </a:solidFill>
                <a:latin typeface="+mn-lt"/>
                <a:cs typeface="tahoma" panose="020B0604030504040204" pitchFamily="34" charset="0"/>
              </a:rPr>
              <a:t>3</a:t>
            </a:r>
            <a:endParaRPr lang="ru-RU" altLang="ru-RU" sz="15000" b="1" dirty="0">
              <a:solidFill>
                <a:schemeClr val="accent5"/>
              </a:solidFill>
              <a:latin typeface="+mn-lt"/>
              <a:cs typeface="tahoma" panose="020B0604030504040204" pitchFamily="34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8" r="21685"/>
          <a:stretch/>
        </p:blipFill>
        <p:spPr>
          <a:xfrm>
            <a:off x="8965397" y="237067"/>
            <a:ext cx="2771866" cy="1789150"/>
          </a:xfrm>
          <a:prstGeom prst="rect">
            <a:avLst/>
          </a:prstGeom>
        </p:spPr>
      </p:pic>
      <p:sp>
        <p:nvSpPr>
          <p:cNvPr id="43" name="Прямоугольник 17"/>
          <p:cNvSpPr>
            <a:spLocks noChangeArrowheads="1"/>
          </p:cNvSpPr>
          <p:nvPr/>
        </p:nvSpPr>
        <p:spPr bwMode="auto">
          <a:xfrm>
            <a:off x="8537046" y="220133"/>
            <a:ext cx="1368953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ru-RU" sz="15000" b="1" dirty="0" smtClean="0">
                <a:solidFill>
                  <a:schemeClr val="accent5"/>
                </a:solidFill>
                <a:latin typeface="+mn-lt"/>
                <a:cs typeface="tahoma" panose="020B0604030504040204" pitchFamily="34" charset="0"/>
              </a:rPr>
              <a:t>2</a:t>
            </a:r>
            <a:endParaRPr lang="ru-RU" altLang="ru-RU" sz="15000" b="1" dirty="0">
              <a:solidFill>
                <a:schemeClr val="accent5"/>
              </a:solidFill>
              <a:latin typeface="+mn-lt"/>
              <a:cs typeface="tahoma" panose="020B0604030504040204" pitchFamily="34" charset="0"/>
            </a:endParaRPr>
          </a:p>
        </p:txBody>
      </p:sp>
      <p:sp>
        <p:nvSpPr>
          <p:cNvPr id="44" name="Объект 2">
            <a:extLst>
              <a:ext uri="{FF2B5EF4-FFF2-40B4-BE49-F238E27FC236}">
                <a16:creationId xmlns:a16="http://schemas.microsoft.com/office/drawing/2014/main" xmlns="" id="{D151A876-6385-9240-A69D-E9AE7823C8F1}"/>
              </a:ext>
            </a:extLst>
          </p:cNvPr>
          <p:cNvSpPr txBox="1">
            <a:spLocks/>
          </p:cNvSpPr>
          <p:nvPr/>
        </p:nvSpPr>
        <p:spPr>
          <a:xfrm>
            <a:off x="8516203" y="1862667"/>
            <a:ext cx="3675797" cy="1134533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ru-RU" sz="1600" b="1" dirty="0" smtClean="0">
              <a:solidFill>
                <a:srgbClr val="71C0E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Уточнено: аттестация </a:t>
            </a:r>
            <a:r>
              <a:rPr lang="ru-RU" sz="1600" b="1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педработников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осуществляется на основе представления работодателя (</a:t>
            </a:r>
            <a:r>
              <a:rPr lang="ru-RU" sz="1600" b="1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п.10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endParaRPr lang="ru-RU" sz="1400" dirty="0" smtClean="0">
              <a:solidFill>
                <a:srgbClr val="D838E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1" t="6704" b="19828"/>
          <a:stretch/>
        </p:blipFill>
        <p:spPr>
          <a:xfrm>
            <a:off x="4415471" y="158633"/>
            <a:ext cx="3663981" cy="1720967"/>
          </a:xfrm>
          <a:prstGeom prst="rect">
            <a:avLst/>
          </a:prstGeom>
        </p:spPr>
      </p:pic>
      <p:grpSp>
        <p:nvGrpSpPr>
          <p:cNvPr id="4" name="Группа 50"/>
          <p:cNvGrpSpPr/>
          <p:nvPr/>
        </p:nvGrpSpPr>
        <p:grpSpPr>
          <a:xfrm>
            <a:off x="4741280" y="1256261"/>
            <a:ext cx="3390256" cy="680363"/>
            <a:chOff x="1514475" y="3038475"/>
            <a:chExt cx="4056421" cy="838200"/>
          </a:xfrm>
        </p:grpSpPr>
        <p:sp>
          <p:nvSpPr>
            <p:cNvPr id="56" name="Полилиния 55"/>
            <p:cNvSpPr/>
            <p:nvPr/>
          </p:nvSpPr>
          <p:spPr>
            <a:xfrm>
              <a:off x="1514475" y="3038475"/>
              <a:ext cx="3971925" cy="838200"/>
            </a:xfrm>
            <a:custGeom>
              <a:avLst/>
              <a:gdLst>
                <a:gd name="connsiteX0" fmla="*/ 0 w 3971925"/>
                <a:gd name="connsiteY0" fmla="*/ 571500 h 838200"/>
                <a:gd name="connsiteX1" fmla="*/ 742950 w 3971925"/>
                <a:gd name="connsiteY1" fmla="*/ 781050 h 838200"/>
                <a:gd name="connsiteX2" fmla="*/ 1638300 w 3971925"/>
                <a:gd name="connsiteY2" fmla="*/ 0 h 838200"/>
                <a:gd name="connsiteX3" fmla="*/ 2114550 w 3971925"/>
                <a:gd name="connsiteY3" fmla="*/ 504825 h 838200"/>
                <a:gd name="connsiteX4" fmla="*/ 1476375 w 3971925"/>
                <a:gd name="connsiteY4" fmla="*/ 619125 h 838200"/>
                <a:gd name="connsiteX5" fmla="*/ 1162050 w 3971925"/>
                <a:gd name="connsiteY5" fmla="*/ 104775 h 838200"/>
                <a:gd name="connsiteX6" fmla="*/ 466725 w 3971925"/>
                <a:gd name="connsiteY6" fmla="*/ 361950 h 838200"/>
                <a:gd name="connsiteX7" fmla="*/ 1228725 w 3971925"/>
                <a:gd name="connsiteY7" fmla="*/ 771525 h 838200"/>
                <a:gd name="connsiteX8" fmla="*/ 2857500 w 3971925"/>
                <a:gd name="connsiteY8" fmla="*/ 457200 h 838200"/>
                <a:gd name="connsiteX9" fmla="*/ 3438525 w 3971925"/>
                <a:gd name="connsiteY9" fmla="*/ 838200 h 838200"/>
                <a:gd name="connsiteX10" fmla="*/ 3971925 w 3971925"/>
                <a:gd name="connsiteY10" fmla="*/ 85725 h 838200"/>
                <a:gd name="connsiteX11" fmla="*/ 3314700 w 3971925"/>
                <a:gd name="connsiteY11" fmla="*/ 333375 h 838200"/>
                <a:gd name="connsiteX12" fmla="*/ 2790825 w 3971925"/>
                <a:gd name="connsiteY12" fmla="*/ 57150 h 838200"/>
                <a:gd name="connsiteX13" fmla="*/ 2457450 w 3971925"/>
                <a:gd name="connsiteY13" fmla="*/ 742950 h 838200"/>
                <a:gd name="connsiteX14" fmla="*/ 1743075 w 3971925"/>
                <a:gd name="connsiteY14" fmla="*/ 466725 h 838200"/>
                <a:gd name="connsiteX15" fmla="*/ 1952625 w 3971925"/>
                <a:gd name="connsiteY15" fmla="*/ 800100 h 838200"/>
                <a:gd name="connsiteX16" fmla="*/ 2257425 w 3971925"/>
                <a:gd name="connsiteY16" fmla="*/ 676275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71925" h="838200">
                  <a:moveTo>
                    <a:pt x="0" y="571500"/>
                  </a:moveTo>
                  <a:lnTo>
                    <a:pt x="742950" y="781050"/>
                  </a:lnTo>
                  <a:lnTo>
                    <a:pt x="1638300" y="0"/>
                  </a:lnTo>
                  <a:lnTo>
                    <a:pt x="2114550" y="504825"/>
                  </a:lnTo>
                  <a:lnTo>
                    <a:pt x="1476375" y="619125"/>
                  </a:lnTo>
                  <a:lnTo>
                    <a:pt x="1162050" y="104775"/>
                  </a:lnTo>
                  <a:lnTo>
                    <a:pt x="466725" y="361950"/>
                  </a:lnTo>
                  <a:lnTo>
                    <a:pt x="1228725" y="771525"/>
                  </a:lnTo>
                  <a:lnTo>
                    <a:pt x="2857500" y="457200"/>
                  </a:lnTo>
                  <a:lnTo>
                    <a:pt x="3438525" y="838200"/>
                  </a:lnTo>
                  <a:lnTo>
                    <a:pt x="3971925" y="85725"/>
                  </a:lnTo>
                  <a:lnTo>
                    <a:pt x="3314700" y="333375"/>
                  </a:lnTo>
                  <a:lnTo>
                    <a:pt x="2790825" y="57150"/>
                  </a:lnTo>
                  <a:lnTo>
                    <a:pt x="2457450" y="742950"/>
                  </a:lnTo>
                  <a:lnTo>
                    <a:pt x="1743075" y="466725"/>
                  </a:lnTo>
                  <a:lnTo>
                    <a:pt x="1952625" y="800100"/>
                  </a:lnTo>
                  <a:lnTo>
                    <a:pt x="2257425" y="676275"/>
                  </a:lnTo>
                </a:path>
              </a:pathLst>
            </a:cu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3572425" y="3585847"/>
              <a:ext cx="133350" cy="1333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2735751" y="3286125"/>
              <a:ext cx="104775" cy="1047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2394080" y="3590448"/>
              <a:ext cx="104775" cy="1047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5437546" y="3047689"/>
              <a:ext cx="133350" cy="1333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4255175" y="3053220"/>
              <a:ext cx="104775" cy="1047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9" name="Объект 2">
            <a:extLst>
              <a:ext uri="{FF2B5EF4-FFF2-40B4-BE49-F238E27FC236}">
                <a16:creationId xmlns:a16="http://schemas.microsoft.com/office/drawing/2014/main" xmlns="" id="{D151A876-6385-9240-A69D-E9AE7823C8F1}"/>
              </a:ext>
            </a:extLst>
          </p:cNvPr>
          <p:cNvSpPr txBox="1">
            <a:spLocks/>
          </p:cNvSpPr>
          <p:nvPr/>
        </p:nvSpPr>
        <p:spPr>
          <a:xfrm>
            <a:off x="4151759" y="1930400"/>
            <a:ext cx="4127180" cy="1354667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Сведения об аттестации в трудовую книжку и (или) в сведения о трудовой деятельности не вносятся (</a:t>
            </a:r>
            <a:r>
              <a:rPr lang="ru-RU" sz="1600" b="1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п.20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400" dirty="0" smtClean="0">
              <a:solidFill>
                <a:srgbClr val="D838E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0" name="Прямоугольник 17"/>
          <p:cNvSpPr>
            <a:spLocks noChangeArrowheads="1"/>
          </p:cNvSpPr>
          <p:nvPr/>
        </p:nvSpPr>
        <p:spPr bwMode="auto">
          <a:xfrm>
            <a:off x="3759200" y="1"/>
            <a:ext cx="1185334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ru-RU" sz="15000" b="1" dirty="0" smtClean="0">
                <a:solidFill>
                  <a:schemeClr val="accent5"/>
                </a:solidFill>
                <a:latin typeface="+mn-lt"/>
                <a:cs typeface="tahoma" panose="020B0604030504040204" pitchFamily="34" charset="0"/>
              </a:rPr>
              <a:t>1</a:t>
            </a:r>
            <a:endParaRPr lang="ru-RU" altLang="ru-RU" sz="15000" b="1" dirty="0">
              <a:solidFill>
                <a:schemeClr val="accent5"/>
              </a:solidFill>
              <a:latin typeface="+mn-lt"/>
              <a:cs typeface="tahoma" panose="020B0604030504040204" pitchFamily="34" charset="0"/>
            </a:endParaRPr>
          </a:p>
        </p:txBody>
      </p:sp>
      <p:pic>
        <p:nvPicPr>
          <p:cNvPr id="91" name="Рисунок 90"/>
          <p:cNvPicPr/>
          <p:nvPr/>
        </p:nvPicPr>
        <p:blipFill>
          <a:blip r:embed="rId6"/>
          <a:srcRect l="19433" t="22041" r="56529" b="50576"/>
          <a:stretch>
            <a:fillRect/>
          </a:stretch>
        </p:blipFill>
        <p:spPr bwMode="auto">
          <a:xfrm>
            <a:off x="8930329" y="3132667"/>
            <a:ext cx="2931691" cy="199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" name="Прямоугольник 17"/>
          <p:cNvSpPr>
            <a:spLocks noChangeArrowheads="1"/>
          </p:cNvSpPr>
          <p:nvPr/>
        </p:nvSpPr>
        <p:spPr bwMode="auto">
          <a:xfrm>
            <a:off x="8157469" y="3316861"/>
            <a:ext cx="1896197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ru-RU" sz="15000" b="1" dirty="0" smtClean="0">
                <a:solidFill>
                  <a:schemeClr val="accent5"/>
                </a:solidFill>
                <a:latin typeface="+mn-lt"/>
                <a:cs typeface="tahoma" panose="020B0604030504040204" pitchFamily="34" charset="0"/>
              </a:rPr>
              <a:t>4</a:t>
            </a:r>
            <a:endParaRPr lang="ru-RU" altLang="ru-RU" sz="15000" b="1" dirty="0">
              <a:solidFill>
                <a:schemeClr val="accent5"/>
              </a:solidFill>
              <a:latin typeface="+mn-lt"/>
              <a:cs typeface="tahoma" panose="020B0604030504040204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3318934" y="5392253"/>
            <a:ext cx="47921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16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Исключена оценка деловых качеств, поскольку связана с личностными качествами человека (</a:t>
            </a:r>
            <a:r>
              <a:rPr lang="ru-RU" altLang="zh-CN" sz="1600" b="1" dirty="0" err="1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п.11</a:t>
            </a:r>
            <a:r>
              <a:rPr lang="ru-RU" altLang="zh-CN" sz="16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altLang="zh-CN" sz="1400" b="1" dirty="0" smtClean="0">
              <a:solidFill>
                <a:srgbClr val="D838E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5" name="Объект 2">
            <a:extLst>
              <a:ext uri="{FF2B5EF4-FFF2-40B4-BE49-F238E27FC236}">
                <a16:creationId xmlns:a16="http://schemas.microsoft.com/office/drawing/2014/main" xmlns="" id="{D151A876-6385-9240-A69D-E9AE7823C8F1}"/>
              </a:ext>
            </a:extLst>
          </p:cNvPr>
          <p:cNvSpPr txBox="1">
            <a:spLocks/>
          </p:cNvSpPr>
          <p:nvPr/>
        </p:nvSpPr>
        <p:spPr>
          <a:xfrm>
            <a:off x="7992533" y="5198534"/>
            <a:ext cx="4007235" cy="108373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Исключено: учет сведений о прохождении независимой оценки квалификации, т.к не относится к оценке результатов профессиональной деятельности</a:t>
            </a:r>
            <a:endParaRPr lang="ru-RU" sz="1400" b="1" dirty="0" smtClean="0">
              <a:solidFill>
                <a:srgbClr val="D838E4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grpSp>
        <p:nvGrpSpPr>
          <p:cNvPr id="5" name="Группа 5">
            <a:extLst>
              <a:ext uri="{FF2B5EF4-FFF2-40B4-BE49-F238E27FC236}">
                <a16:creationId xmlns:a16="http://schemas.microsoft.com/office/drawing/2014/main" xmlns="" id="{83DB31D2-64CE-42A1-90C3-F5EF2E767E8C}"/>
              </a:ext>
            </a:extLst>
          </p:cNvPr>
          <p:cNvGrpSpPr/>
          <p:nvPr/>
        </p:nvGrpSpPr>
        <p:grpSpPr>
          <a:xfrm>
            <a:off x="0" y="6409018"/>
            <a:ext cx="12192000" cy="457332"/>
            <a:chOff x="0" y="6086693"/>
            <a:chExt cx="12192000" cy="803103"/>
          </a:xfrm>
        </p:grpSpPr>
        <p:cxnSp>
          <p:nvCxnSpPr>
            <p:cNvPr id="97" name="Прямая соединительная линия 96">
              <a:extLst>
                <a:ext uri="{FF2B5EF4-FFF2-40B4-BE49-F238E27FC236}">
                  <a16:creationId xmlns:a16="http://schemas.microsoft.com/office/drawing/2014/main" xmlns="" id="{91F3022A-0379-4076-AF10-1323481D066B}"/>
                </a:ext>
              </a:extLst>
            </p:cNvPr>
            <p:cNvCxnSpPr/>
            <p:nvPr/>
          </p:nvCxnSpPr>
          <p:spPr>
            <a:xfrm>
              <a:off x="0" y="6086693"/>
              <a:ext cx="1219199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xmlns="" id="{E081AAB7-53E2-410D-AFC0-6B0261DA8EC9}"/>
                </a:ext>
              </a:extLst>
            </p:cNvPr>
            <p:cNvSpPr/>
            <p:nvPr/>
          </p:nvSpPr>
          <p:spPr>
            <a:xfrm>
              <a:off x="0" y="6144417"/>
              <a:ext cx="12192000" cy="74537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673939" y="4768939"/>
            <a:ext cx="1596043" cy="2265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44629" y="2794804"/>
            <a:ext cx="184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1200" dirty="0" smtClean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ru-RU" sz="12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0" y="6467474"/>
            <a:ext cx="12192000" cy="3524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www.beliro.ru</a:t>
            </a:r>
            <a:endParaRPr lang="ru-RU" sz="14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0" y="6505575"/>
            <a:ext cx="12192000" cy="3524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об аттестации в трудовую  книжку и (или) в сведения о трудовой деятельности не вносятся (п. 20)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4498224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11890</TotalTime>
  <Words>2995</Words>
  <Application>Microsoft Office PowerPoint</Application>
  <PresentationFormat>Широкоэкранный</PresentationFormat>
  <Paragraphs>402</Paragraphs>
  <Slides>34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34</vt:i4>
      </vt:variant>
    </vt:vector>
  </HeadingPairs>
  <TitlesOfParts>
    <vt:vector size="48" baseType="lpstr">
      <vt:lpstr>微软雅黑</vt:lpstr>
      <vt:lpstr>宋体</vt:lpstr>
      <vt:lpstr>Aharoni</vt:lpstr>
      <vt:lpstr>Arial</vt:lpstr>
      <vt:lpstr>Calibri</vt:lpstr>
      <vt:lpstr>Calibri Light</vt:lpstr>
      <vt:lpstr>Monotype Corsiva</vt:lpstr>
      <vt:lpstr>tahoma</vt:lpstr>
      <vt:lpstr>tahoma</vt:lpstr>
      <vt:lpstr>Times New Roman</vt:lpstr>
      <vt:lpstr>Wingdings</vt:lpstr>
      <vt:lpstr>Тема Office</vt:lpstr>
      <vt:lpstr>2_Тема Office</vt:lpstr>
      <vt:lpstr>1_Презентация1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VladimIR</dc:creator>
  <cp:lastModifiedBy>Каверина Е.В.</cp:lastModifiedBy>
  <cp:revision>1150</cp:revision>
  <cp:lastPrinted>2023-10-18T06:55:05Z</cp:lastPrinted>
  <dcterms:created xsi:type="dcterms:W3CDTF">2017-04-04T06:36:40Z</dcterms:created>
  <dcterms:modified xsi:type="dcterms:W3CDTF">2023-10-19T06:20:51Z</dcterms:modified>
</cp:coreProperties>
</file>